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8"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F19C3A7-9745-4452-A147-E537727C621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9C3A7-9745-4452-A147-E537727C621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9C3A7-9745-4452-A147-E537727C621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F19C3A7-9745-4452-A147-E537727C621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F19C3A7-9745-4452-A147-E537727C621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F19C3A7-9745-4452-A147-E537727C621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F19C3A7-9745-4452-A147-E537727C621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9C3A7-9745-4452-A147-E537727C621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19C3A7-9745-4452-A147-E537727C621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19C3A7-9745-4452-A147-E537727C621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9106D8B0-73B8-4B46-A327-46C939BFB553}" type="datetimeFigureOut">
              <a:rPr lang="ru-RU" smtClean="0"/>
              <a:pPr/>
              <a:t>06.09.2017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F19C3A7-9745-4452-A147-E537727C621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106D8B0-73B8-4B46-A327-46C939BFB553}" type="datetimeFigureOut">
              <a:rPr lang="ru-RU" smtClean="0"/>
              <a:pPr/>
              <a:t>06.09.2017</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F19C3A7-9745-4452-A147-E537727C621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dic.academic.ru/dic.nsf/ruwiki/1434267" TargetMode="External"/><Relationship Id="rId3" Type="http://schemas.openxmlformats.org/officeDocument/2006/relationships/hyperlink" Target="http://www.liveinternet.ru/users/irzeis/post363175853" TargetMode="External"/><Relationship Id="rId7" Type="http://schemas.openxmlformats.org/officeDocument/2006/relationships/hyperlink" Target="https://ru.wikipedia.org/wiki/&#1044;&#1077;&#1081;&#1082;&#1089;&#1080;&#1089;" TargetMode="External"/><Relationship Id="rId2" Type="http://schemas.openxmlformats.org/officeDocument/2006/relationships/hyperlink" Target="https://ru.wikipedia.org/wiki/T9" TargetMode="External"/><Relationship Id="rId1" Type="http://schemas.openxmlformats.org/officeDocument/2006/relationships/slideLayout" Target="../slideLayouts/slideLayout2.xml"/><Relationship Id="rId6" Type="http://schemas.openxmlformats.org/officeDocument/2006/relationships/hyperlink" Target="http://www.schoolnano.ru/node/12332" TargetMode="External"/><Relationship Id="rId5" Type="http://schemas.openxmlformats.org/officeDocument/2006/relationships/hyperlink" Target="https://ru.wiktionary.org/wiki/&#1082;&#1072;&#1087;&#1089;" TargetMode="External"/><Relationship Id="rId4" Type="http://schemas.openxmlformats.org/officeDocument/2006/relationships/hyperlink" Target="http://strana-sovetov.com/psychology/7048-obshchenie-v-internete.html" TargetMode="External"/><Relationship Id="rId9" Type="http://schemas.openxmlformats.org/officeDocument/2006/relationships/hyperlink" Target="https://ru.wikipedia.org/wiki/&#1069;&#1084;&#1086;&#1090;&#1080;&#1082;&#1086;&#1085;"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5292" y="0"/>
            <a:ext cx="9151098" cy="369332"/>
          </a:xfrm>
          <a:prstGeom prst="rect">
            <a:avLst/>
          </a:prstGeom>
        </p:spPr>
        <p:txBody>
          <a:bodyPr wrap="square">
            <a:spAutoFit/>
          </a:bodyPr>
          <a:lstStyle/>
          <a:p>
            <a:r>
              <a:rPr lang="ru-RU" dirty="0"/>
              <a:t> </a:t>
            </a:r>
            <a:r>
              <a:rPr lang="ru-RU" dirty="0" smtClean="0"/>
              <a:t>муниципальное </a:t>
            </a:r>
            <a:r>
              <a:rPr lang="ru-RU" dirty="0"/>
              <a:t>бюджетное общеобразовательное учреждение </a:t>
            </a:r>
            <a:r>
              <a:rPr lang="ru-RU" dirty="0" smtClean="0"/>
              <a:t>города Самара</a:t>
            </a:r>
            <a:endParaRPr lang="ru-RU" dirty="0"/>
          </a:p>
        </p:txBody>
      </p:sp>
      <p:sp>
        <p:nvSpPr>
          <p:cNvPr id="7" name="Прямоугольник 6"/>
          <p:cNvSpPr/>
          <p:nvPr/>
        </p:nvSpPr>
        <p:spPr>
          <a:xfrm>
            <a:off x="1979712" y="2321004"/>
            <a:ext cx="4572000" cy="646331"/>
          </a:xfrm>
          <a:prstGeom prst="rect">
            <a:avLst/>
          </a:prstGeom>
        </p:spPr>
        <p:txBody>
          <a:bodyPr>
            <a:spAutoFit/>
          </a:bodyPr>
          <a:lstStyle/>
          <a:p>
            <a:r>
              <a:rPr lang="ru-RU" dirty="0"/>
              <a:t> </a:t>
            </a:r>
            <a:r>
              <a:rPr lang="ru-RU" dirty="0" smtClean="0"/>
              <a:t>  Исследовательский </a:t>
            </a:r>
            <a:r>
              <a:rPr lang="ru-RU" dirty="0"/>
              <a:t>проект </a:t>
            </a:r>
          </a:p>
          <a:p>
            <a:r>
              <a:rPr lang="ru-RU" dirty="0"/>
              <a:t>  </a:t>
            </a:r>
            <a:r>
              <a:rPr lang="ru-RU" dirty="0" smtClean="0"/>
              <a:t>Тема</a:t>
            </a:r>
            <a:r>
              <a:rPr lang="ru-RU" dirty="0"/>
              <a:t>: Культура электронного общения</a:t>
            </a:r>
          </a:p>
        </p:txBody>
      </p:sp>
      <p:sp>
        <p:nvSpPr>
          <p:cNvPr id="8" name="Прямоугольник 7"/>
          <p:cNvSpPr/>
          <p:nvPr/>
        </p:nvSpPr>
        <p:spPr>
          <a:xfrm>
            <a:off x="6444208" y="3152237"/>
            <a:ext cx="4572000" cy="2031325"/>
          </a:xfrm>
          <a:prstGeom prst="rect">
            <a:avLst/>
          </a:prstGeom>
        </p:spPr>
        <p:txBody>
          <a:bodyPr>
            <a:spAutoFit/>
          </a:bodyPr>
          <a:lstStyle/>
          <a:p>
            <a:r>
              <a:rPr lang="ru-RU" dirty="0"/>
              <a:t>Выполнил</a:t>
            </a:r>
            <a:r>
              <a:rPr lang="ru-RU" dirty="0" smtClean="0"/>
              <a:t>:                                                                                        </a:t>
            </a:r>
            <a:r>
              <a:rPr lang="ru-RU" dirty="0" err="1"/>
              <a:t>Колосовский</a:t>
            </a:r>
            <a:r>
              <a:rPr lang="ru-RU" dirty="0"/>
              <a:t> </a:t>
            </a:r>
            <a:r>
              <a:rPr lang="ru-RU" dirty="0" smtClean="0"/>
              <a:t>Ярослав                                                                                                                         ученик </a:t>
            </a:r>
            <a:r>
              <a:rPr lang="ru-RU" dirty="0"/>
              <a:t>9</a:t>
            </a:r>
            <a:r>
              <a:rPr lang="ru-RU" dirty="0" smtClean="0"/>
              <a:t> </a:t>
            </a:r>
            <a:r>
              <a:rPr lang="ru-RU" dirty="0"/>
              <a:t>"А" </a:t>
            </a:r>
            <a:r>
              <a:rPr lang="ru-RU" dirty="0" smtClean="0"/>
              <a:t>класса                                                                                                      </a:t>
            </a:r>
            <a:r>
              <a:rPr lang="ru-RU" dirty="0"/>
              <a:t>МБОУ Школы №</a:t>
            </a:r>
            <a:r>
              <a:rPr lang="ru-RU" dirty="0" smtClean="0"/>
              <a:t>150                                                                                                                          Преподаватель</a:t>
            </a:r>
            <a:r>
              <a:rPr lang="ru-RU" dirty="0"/>
              <a:t>:   </a:t>
            </a:r>
            <a:r>
              <a:rPr lang="ru-RU" dirty="0" smtClean="0"/>
              <a:t>                                                                                                                Митина                                                                                                              Алёна </a:t>
            </a:r>
            <a:r>
              <a:rPr lang="ru-RU" dirty="0"/>
              <a:t>Петровна                                                                                   </a:t>
            </a:r>
          </a:p>
        </p:txBody>
      </p:sp>
      <p:sp>
        <p:nvSpPr>
          <p:cNvPr id="9" name="Прямоугольник 8"/>
          <p:cNvSpPr/>
          <p:nvPr/>
        </p:nvSpPr>
        <p:spPr>
          <a:xfrm>
            <a:off x="3707904" y="6093296"/>
            <a:ext cx="1872208" cy="369332"/>
          </a:xfrm>
          <a:prstGeom prst="rect">
            <a:avLst/>
          </a:prstGeom>
        </p:spPr>
        <p:txBody>
          <a:bodyPr wrap="square">
            <a:spAutoFit/>
          </a:bodyPr>
          <a:lstStyle/>
          <a:p>
            <a:r>
              <a:rPr lang="ru-RU" dirty="0"/>
              <a:t>Самара 2017 г</a:t>
            </a:r>
            <a:r>
              <a:rPr lang="en-US" dirty="0"/>
              <a:t>.</a:t>
            </a:r>
            <a:r>
              <a:rPr lang="ru-RU" dirty="0"/>
              <a:t> </a:t>
            </a:r>
          </a:p>
        </p:txBody>
      </p:sp>
    </p:spTree>
    <p:extLst>
      <p:ext uri="{BB962C8B-B14F-4D97-AF65-F5344CB8AC3E}">
        <p14:creationId xmlns:p14="http://schemas.microsoft.com/office/powerpoint/2010/main" xmlns="" val="2297259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103" y="0"/>
            <a:ext cx="9180512" cy="6463308"/>
          </a:xfrm>
          <a:prstGeom prst="rect">
            <a:avLst/>
          </a:prstGeom>
        </p:spPr>
        <p:txBody>
          <a:bodyPr wrap="square">
            <a:spAutoFit/>
          </a:bodyPr>
          <a:lstStyle/>
          <a:p>
            <a:r>
              <a:rPr lang="ru-RU" dirty="0"/>
              <a:t>7</a:t>
            </a:r>
            <a:r>
              <a:rPr lang="en-US" dirty="0"/>
              <a:t>.</a:t>
            </a:r>
            <a:r>
              <a:rPr lang="ru-RU" dirty="0"/>
              <a:t>Культура электронного общения                                                                                                                                                         Электронное общение со всем миром стало простым и удобным. Мы быстро привыкли посылать друг другу SMS-</a:t>
            </a:r>
            <a:r>
              <a:rPr lang="ru-RU" dirty="0" err="1"/>
              <a:t>ки</a:t>
            </a:r>
            <a:r>
              <a:rPr lang="ru-RU" dirty="0"/>
              <a:t> и писать друг другу электронные письма. Стиль электронного общения прочно вошел в повседневное деловое общение и нашу частную жизнь. Более того, быстро развивается определенная зависимость, информационный голод, если мы по какой-то причине отрезаны от Интернета.</a:t>
            </a:r>
          </a:p>
          <a:p>
            <a:r>
              <a:rPr lang="ru-RU" dirty="0"/>
              <a:t>Процесс создания текста электронного письма имеет свои особенности, потому что электронный текст сам по себе необычен: чаще всего он передает разговорный текст на письме. Электронный текст - это соединение двух форм речи: устной и письменной, и скомбинированный таким образом текст приобретает иную природу. Попытку определить признаки электронной переписки как коммуникативного жанра можно найти в статье "Переписка по электронной почте как лингвистический объект" А. Зализняк, И. </a:t>
            </a:r>
            <a:r>
              <a:rPr lang="ru-RU" dirty="0" err="1"/>
              <a:t>Микаэлян.Они</a:t>
            </a:r>
            <a:r>
              <a:rPr lang="ru-RU" dirty="0"/>
              <a:t> отмечают:</a:t>
            </a:r>
          </a:p>
          <a:p>
            <a:r>
              <a:rPr lang="ru-RU" dirty="0"/>
              <a:t>1</a:t>
            </a:r>
            <a:r>
              <a:rPr lang="en-US" dirty="0"/>
              <a:t>)</a:t>
            </a:r>
            <a:r>
              <a:rPr lang="ru-RU" dirty="0"/>
              <a:t>. Особый тип интерактивности.</a:t>
            </a:r>
          </a:p>
          <a:p>
            <a:r>
              <a:rPr lang="ru-RU" dirty="0"/>
              <a:t>В отличие от обычного письма, электронное письмо предполагает быстрый ответ - в норме, в течение суток. С другой стороны, в отличие от телефонного разговора адресат может отвечать не сразу. Таким образом, электронное письмо объединяет преимущества этих двух типов коммуникации. Если адресат не отвечает в пределах того временного интервала, который считается нормальным, происходит коммуникативный провал.</a:t>
            </a:r>
          </a:p>
          <a:p>
            <a:r>
              <a:rPr lang="ru-RU" dirty="0"/>
              <a:t>2</a:t>
            </a:r>
            <a:r>
              <a:rPr lang="en-US" dirty="0"/>
              <a:t>)</a:t>
            </a:r>
            <a:r>
              <a:rPr lang="ru-RU" dirty="0"/>
              <a:t>. </a:t>
            </a:r>
            <a:r>
              <a:rPr lang="ru-RU" dirty="0" err="1"/>
              <a:t>Сериальность</a:t>
            </a:r>
            <a:r>
              <a:rPr lang="ru-RU" dirty="0"/>
              <a:t>.</a:t>
            </a:r>
          </a:p>
          <a:p>
            <a:r>
              <a:rPr lang="ru-RU" dirty="0"/>
              <a:t>Переписка по электронной почте часто происходит в форме серии писем и ответов на них, которые образуют единый коммуникативный акт. Внутри этой серии действуют некоторые особые правила, обеспечивающие ее связность.</a:t>
            </a:r>
          </a:p>
        </p:txBody>
      </p:sp>
    </p:spTree>
    <p:extLst>
      <p:ext uri="{BB962C8B-B14F-4D97-AF65-F5344CB8AC3E}">
        <p14:creationId xmlns:p14="http://schemas.microsoft.com/office/powerpoint/2010/main" xmlns="" val="3224386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905"/>
            <a:ext cx="9144000" cy="6463308"/>
          </a:xfrm>
          <a:prstGeom prst="rect">
            <a:avLst/>
          </a:prstGeom>
        </p:spPr>
        <p:txBody>
          <a:bodyPr wrap="square">
            <a:spAutoFit/>
          </a:bodyPr>
          <a:lstStyle/>
          <a:p>
            <a:r>
              <a:rPr lang="ru-RU" dirty="0"/>
              <a:t>3</a:t>
            </a:r>
            <a:r>
              <a:rPr lang="en-US" dirty="0"/>
              <a:t>)</a:t>
            </a:r>
            <a:r>
              <a:rPr lang="ru-RU" dirty="0"/>
              <a:t>. </a:t>
            </a:r>
            <a:r>
              <a:rPr lang="ru-RU" dirty="0" err="1"/>
              <a:t>Межписемная</a:t>
            </a:r>
            <a:r>
              <a:rPr lang="ru-RU" dirty="0"/>
              <a:t> анафора.</a:t>
            </a:r>
          </a:p>
          <a:p>
            <a:r>
              <a:rPr lang="ru-RU" dirty="0"/>
              <a:t>Подобно обычному письму, исходное электронное письмо может содержать в себе несколько тем-реплик.</a:t>
            </a:r>
          </a:p>
          <a:p>
            <a:r>
              <a:rPr lang="ru-RU" dirty="0"/>
              <a:t>4</a:t>
            </a:r>
            <a:r>
              <a:rPr lang="en-US" dirty="0"/>
              <a:t>)</a:t>
            </a:r>
            <a:r>
              <a:rPr lang="ru-RU" dirty="0"/>
              <a:t>. Возможное отсутствие обращения, приветствия и прощальной формулы.</a:t>
            </a:r>
          </a:p>
          <a:p>
            <a:r>
              <a:rPr lang="ru-RU" dirty="0"/>
              <a:t>Первые два письма серии обычно содержат формулы обращения и приветствия, однако в последующих письмах серии формула приветствия опускается; что касается обращения, то оно может оставаться, а может тоже опускаться.</a:t>
            </a:r>
          </a:p>
          <a:p>
            <a:r>
              <a:rPr lang="ru-RU" dirty="0"/>
              <a:t>5</a:t>
            </a:r>
            <a:r>
              <a:rPr lang="en-US" dirty="0"/>
              <a:t>)</a:t>
            </a:r>
            <a:r>
              <a:rPr lang="ru-RU" dirty="0" smtClean="0"/>
              <a:t>. Временной </a:t>
            </a:r>
            <a:r>
              <a:rPr lang="ru-RU" dirty="0" err="1" smtClean="0"/>
              <a:t>дейксис</a:t>
            </a:r>
            <a:r>
              <a:rPr lang="ru-RU" dirty="0" smtClean="0"/>
              <a:t>.</a:t>
            </a:r>
          </a:p>
          <a:p>
            <a:r>
              <a:rPr lang="ru-RU" dirty="0" err="1" smtClean="0"/>
              <a:t>Де́йксис</a:t>
            </a:r>
            <a:r>
              <a:rPr lang="ru-RU" dirty="0" smtClean="0"/>
              <a:t> (</a:t>
            </a:r>
            <a:r>
              <a:rPr lang="ru-RU" dirty="0" err="1" smtClean="0"/>
              <a:t>др.-греч</a:t>
            </a:r>
            <a:r>
              <a:rPr lang="ru-RU" dirty="0" smtClean="0"/>
              <a:t>. </a:t>
            </a:r>
            <a:r>
              <a:rPr lang="ru-RU" dirty="0" err="1" smtClean="0"/>
              <a:t>δεῖξις </a:t>
            </a:r>
            <a:r>
              <a:rPr lang="ru-RU" dirty="0" smtClean="0"/>
              <a:t>— указание) в лингвистике — указание как значение или функция языковой единицы, выражается лексическими и грамматическими средствами.</a:t>
            </a:r>
          </a:p>
          <a:p>
            <a:r>
              <a:rPr lang="ru-RU" dirty="0" smtClean="0"/>
              <a:t>Общим с жанром устной коммуникации является использование в электронных письмах показателей временного </a:t>
            </a:r>
            <a:r>
              <a:rPr lang="ru-RU" dirty="0" err="1" smtClean="0"/>
              <a:t>дейксиса</a:t>
            </a:r>
            <a:r>
              <a:rPr lang="ru-RU" dirty="0" smtClean="0"/>
              <a:t>, характерное для разговорной речи. Вставка выражений типа: "я сейчас сижу за компьютером и пью кофе"; "только что пришел Вася"; "сейчас пойду спать".</a:t>
            </a:r>
            <a:r>
              <a:rPr lang="en-US" dirty="0" smtClean="0"/>
              <a:t>                                                             </a:t>
            </a:r>
            <a:endParaRPr lang="ru-RU" dirty="0" smtClean="0"/>
          </a:p>
          <a:p>
            <a:r>
              <a:rPr lang="ru-RU" dirty="0" smtClean="0"/>
              <a:t>6</a:t>
            </a:r>
            <a:r>
              <a:rPr lang="en-US" dirty="0"/>
              <a:t>)</a:t>
            </a:r>
            <a:r>
              <a:rPr lang="ru-RU" dirty="0"/>
              <a:t>. Особенности пунктуации.</a:t>
            </a:r>
          </a:p>
          <a:p>
            <a:r>
              <a:rPr lang="ru-RU" dirty="0"/>
              <a:t>В электронной переписке имеются две тенденции отклонения от правил пунктуации, отчасти противоположные, но, по существу, служащие одной и той же цели - передаче релевантной информации.</a:t>
            </a:r>
          </a:p>
          <a:p>
            <a:r>
              <a:rPr lang="ru-RU" dirty="0"/>
              <a:t>Вступая с кем-либо в электронную переписку, мы пытаемся обозначить свой образ, невидимый для нашего виртуального собеседника, посредством создания электронного текста. О презентации своего лингвистического образа через создание электронного текста и влиянии при этом устной речи пишет Г. Н. Трофимова. Она отмечает: </a:t>
            </a:r>
            <a:r>
              <a:rPr lang="en-US" dirty="0"/>
              <a:t>«</a:t>
            </a:r>
            <a:r>
              <a:rPr lang="ru-RU" dirty="0"/>
              <a:t>Презентация личности в Интернете единственно возможна именно через ее лингвистический образ. </a:t>
            </a:r>
          </a:p>
        </p:txBody>
      </p:sp>
    </p:spTree>
    <p:extLst>
      <p:ext uri="{BB962C8B-B14F-4D97-AF65-F5344CB8AC3E}">
        <p14:creationId xmlns:p14="http://schemas.microsoft.com/office/powerpoint/2010/main" xmlns="" val="2914341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153"/>
            <a:ext cx="9144000" cy="6740307"/>
          </a:xfrm>
          <a:prstGeom prst="rect">
            <a:avLst/>
          </a:prstGeom>
        </p:spPr>
        <p:txBody>
          <a:bodyPr wrap="square">
            <a:spAutoFit/>
          </a:bodyPr>
          <a:lstStyle/>
          <a:p>
            <a:r>
              <a:rPr lang="ru-RU" dirty="0"/>
              <a:t>Виртуальные личности могут сообщаться друг с другом только посредством письменных текстов, которые создаются в условиях режима реального времени и подвержены влиянию спонтанной устной разговорной речи. Так текст и личность в виртуальной реальности становятся равнозначными. Следовательно, значение "письменно произносимого" текста сильно возрастает</a:t>
            </a:r>
            <a:r>
              <a:rPr lang="en-US" dirty="0"/>
              <a:t>».</a:t>
            </a:r>
            <a:endParaRPr lang="ru-RU" dirty="0"/>
          </a:p>
          <a:p>
            <a:r>
              <a:rPr lang="en-US" dirty="0"/>
              <a:t>  </a:t>
            </a:r>
            <a:r>
              <a:rPr lang="ru-RU" dirty="0"/>
              <a:t>Потенциал создания электронного текста, в отличие от любого другого письменного текста, гораздо шире и предполагает наличие огромного арсенала экстралингвистических средств, которые возлагаются на всевозможные компьютерные функции</a:t>
            </a:r>
            <a:r>
              <a:rPr lang="en-US" dirty="0"/>
              <a:t>.</a:t>
            </a:r>
            <a:endParaRPr lang="ru-RU" dirty="0"/>
          </a:p>
          <a:p>
            <a:pPr>
              <a:buFont typeface="Arial" pitchFamily="34" charset="0"/>
              <a:buChar char="•"/>
            </a:pPr>
            <a:r>
              <a:rPr lang="en-US" dirty="0" smtClean="0"/>
              <a:t>     </a:t>
            </a:r>
            <a:r>
              <a:rPr lang="ru-RU" dirty="0"/>
              <a:t>графические: изображение "смайликов" или разных значков, которые передают интонацию и эмоциональное состояние виртуальных собеседников;</a:t>
            </a:r>
          </a:p>
          <a:p>
            <a:pPr>
              <a:buFont typeface="Arial" pitchFamily="34" charset="0"/>
              <a:buChar char="•"/>
            </a:pPr>
            <a:r>
              <a:rPr lang="en-US" dirty="0" smtClean="0"/>
              <a:t>     </a:t>
            </a:r>
            <a:r>
              <a:rPr lang="ru-RU" dirty="0"/>
              <a:t>широкий выбор подчеркиваний и выделение цветом;</a:t>
            </a:r>
          </a:p>
          <a:p>
            <a:pPr>
              <a:buFont typeface="Arial" pitchFamily="34" charset="0"/>
              <a:buChar char="•"/>
            </a:pPr>
            <a:r>
              <a:rPr lang="en-US" dirty="0" smtClean="0"/>
              <a:t>     </a:t>
            </a:r>
            <a:r>
              <a:rPr lang="ru-RU" dirty="0"/>
              <a:t>разные шрифты – это дает возможность собеседникам расставлять логические акценты в тексте;</a:t>
            </a:r>
          </a:p>
          <a:p>
            <a:pPr>
              <a:buFont typeface="Arial" pitchFamily="34" charset="0"/>
              <a:buChar char="•"/>
            </a:pPr>
            <a:r>
              <a:rPr lang="en-US" dirty="0" smtClean="0"/>
              <a:t>     </a:t>
            </a:r>
            <a:r>
              <a:rPr lang="ru-RU" dirty="0"/>
              <a:t>иллюстративные - прикрепленные картинки и фотографии, видеоряд, иллюстрирующий содержание письма;</a:t>
            </a:r>
          </a:p>
          <a:p>
            <a:pPr>
              <a:buFont typeface="Arial" pitchFamily="34" charset="0"/>
              <a:buChar char="•"/>
            </a:pPr>
            <a:r>
              <a:rPr lang="en-US" dirty="0" smtClean="0"/>
              <a:t>     </a:t>
            </a:r>
            <a:r>
              <a:rPr lang="ru-RU" dirty="0"/>
              <a:t>аудиосредства (музыкальное или звуковое сопровождение).</a:t>
            </a:r>
          </a:p>
          <a:p>
            <a:r>
              <a:rPr lang="ru-RU" dirty="0"/>
              <a:t>        Электронные послания легко допускают проникновение в письменную форму приемов устной речи: сокращенные формы приветствия и прощания, частое употребление междометий, сленг.</a:t>
            </a:r>
          </a:p>
          <a:p>
            <a:r>
              <a:rPr lang="ru-RU" dirty="0"/>
              <a:t> К печально известным особенностям современного электронного текста можно с сожалением отнести нарочитое невнимание к нормам правописания русского литературного языка: отказ от знаков препинания или вольной их трактовке, пренебрежение правилами орфографии, например, написание строчной-прописной буквы, отказ от буквы ё. </a:t>
            </a:r>
          </a:p>
        </p:txBody>
      </p:sp>
    </p:spTree>
    <p:extLst>
      <p:ext uri="{BB962C8B-B14F-4D97-AF65-F5344CB8AC3E}">
        <p14:creationId xmlns:p14="http://schemas.microsoft.com/office/powerpoint/2010/main" xmlns="" val="1622176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2711"/>
            <a:ext cx="9144000" cy="3416320"/>
          </a:xfrm>
          <a:prstGeom prst="rect">
            <a:avLst/>
          </a:prstGeom>
        </p:spPr>
        <p:txBody>
          <a:bodyPr wrap="square">
            <a:spAutoFit/>
          </a:bodyPr>
          <a:lstStyle/>
          <a:p>
            <a:r>
              <a:rPr lang="ru-RU" dirty="0"/>
              <a:t>Таким образом, происходит разрушение языковых норм.</a:t>
            </a:r>
          </a:p>
          <a:p>
            <a:r>
              <a:rPr lang="ru-RU" dirty="0"/>
              <a:t>  Культура письма является отражением не только общей культуры, но и отличительной национальной особенностью. В своей работе "Культура письма в России". Т. </a:t>
            </a:r>
            <a:r>
              <a:rPr lang="ru-RU" dirty="0" err="1"/>
              <a:t>Лохина</a:t>
            </a:r>
            <a:r>
              <a:rPr lang="ru-RU" dirty="0"/>
              <a:t> приводит слова П. А. Вяземского, собиравшего автографы великих людей: "Глядя на рукописный памятник, мы как будто присутствуем при работе мысли, при движении руки, ее начертавшей: тут выражение ума, так сказать, чувственный звук, действие человека, осуществленное и установленное. Вот отчего в наш испытательный век </a:t>
            </a:r>
            <a:r>
              <a:rPr lang="ru-RU" dirty="0" err="1"/>
              <a:t>fac</a:t>
            </a:r>
            <a:r>
              <a:rPr lang="ru-RU" dirty="0"/>
              <a:t> </a:t>
            </a:r>
            <a:r>
              <a:rPr lang="ru-RU" dirty="0" err="1"/>
              <a:t>simile</a:t>
            </a:r>
            <a:r>
              <a:rPr lang="ru-RU" dirty="0"/>
              <a:t> в таком употреблении".</a:t>
            </a:r>
          </a:p>
          <a:p>
            <a:r>
              <a:rPr lang="ru-RU" dirty="0"/>
              <a:t>         Целевая установка и умение составить содержание электронного сообщения отсылает нас к правилам создания письменных текстов различных жанров в зависимости от ситуации общения: дружеское послание, официальное письмо, письмо близкому человеку. Разумеется, и формат, и текст, и оформление будут зависеть от коммуникативной задачи.</a:t>
            </a:r>
            <a:r>
              <a:rPr lang="en-US" dirty="0"/>
              <a:t> </a:t>
            </a:r>
            <a:endParaRPr lang="ru-RU" dirty="0"/>
          </a:p>
        </p:txBody>
      </p:sp>
    </p:spTree>
    <p:extLst>
      <p:ext uri="{BB962C8B-B14F-4D97-AF65-F5344CB8AC3E}">
        <p14:creationId xmlns:p14="http://schemas.microsoft.com/office/powerpoint/2010/main" xmlns="" val="1573755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88640"/>
            <a:ext cx="9144000" cy="6186309"/>
          </a:xfrm>
          <a:prstGeom prst="rect">
            <a:avLst/>
          </a:prstGeom>
        </p:spPr>
        <p:txBody>
          <a:bodyPr wrap="square">
            <a:spAutoFit/>
          </a:bodyPr>
          <a:lstStyle/>
          <a:p>
            <a:r>
              <a:rPr lang="ru-RU" b="1" dirty="0"/>
              <a:t>8</a:t>
            </a:r>
            <a:r>
              <a:rPr lang="en-US" b="1" dirty="0"/>
              <a:t>. </a:t>
            </a:r>
            <a:r>
              <a:rPr lang="ru-RU" b="1" dirty="0"/>
              <a:t>Заключение</a:t>
            </a:r>
            <a:endParaRPr lang="ru-RU" dirty="0"/>
          </a:p>
          <a:p>
            <a:r>
              <a:rPr lang="ru-RU" dirty="0"/>
              <a:t>Изучив большое количество статей, я пришёл к выводу, что вне зависимости от того, как мы общаемся, пусть даже посредством электронных средств связи, мы должны быть культурными людьми, должны любить свой язык и относиться к нему с должным уважением.</a:t>
            </a:r>
          </a:p>
          <a:p>
            <a:r>
              <a:rPr lang="ru-RU" dirty="0"/>
              <a:t>К сожалению, с переходом в век инновационных технологий наш язык теряет свою красочность и разнообразие. Меня коробит, когда мне по ICQ пишут: "</a:t>
            </a:r>
            <a:r>
              <a:rPr lang="ru-RU" dirty="0" err="1"/>
              <a:t>Шо</a:t>
            </a:r>
            <a:r>
              <a:rPr lang="ru-RU" dirty="0"/>
              <a:t> делаешь, </a:t>
            </a:r>
            <a:r>
              <a:rPr lang="ru-RU" dirty="0" err="1"/>
              <a:t>шоли</a:t>
            </a:r>
            <a:r>
              <a:rPr lang="ru-RU" dirty="0"/>
              <a:t>, ясе(ясно), у </a:t>
            </a:r>
            <a:r>
              <a:rPr lang="ru-RU" dirty="0" err="1"/>
              <a:t>тя</a:t>
            </a:r>
            <a:r>
              <a:rPr lang="ru-RU" dirty="0"/>
              <a:t>(у тебя), </a:t>
            </a:r>
            <a:r>
              <a:rPr lang="ru-RU" dirty="0" err="1"/>
              <a:t>щас</a:t>
            </a:r>
            <a:r>
              <a:rPr lang="ru-RU" dirty="0"/>
              <a:t>" или просто посылают смайлики и т.п. Интернет "исказил" русский язык. Только искаженным  языком можно произнести то, что порой встречаешь в форумах и чатах всемирной паутины. Ошибки не замечаются, писать с ошибками становится нормой. Пользователям важно, как можно быстрее передать информацию. Тут уж не до грамматики.</a:t>
            </a:r>
          </a:p>
          <a:p>
            <a:r>
              <a:rPr lang="ru-RU" dirty="0"/>
              <a:t>Русский человек должен говорить на своем родном языке правильно…  Это говорит о том, что  семье,  школе, средствам массовой информации  нужно уделять больше внимания культуре речи, нашим традициям, манере разговора, мимике, жесту,  письменному общению (традициям русского эпистолярного жанра), русскому речевому этикету.                           </a:t>
            </a:r>
          </a:p>
          <a:p>
            <a:r>
              <a:rPr lang="ru-RU" dirty="0"/>
              <a:t>Пишущий создает текст не для себя, а для того, чтобы кто-то прочитал его и получил максимальную информацию – в этом заключается главная задача любого текста.</a:t>
            </a:r>
          </a:p>
          <a:p>
            <a:r>
              <a:rPr lang="ru-RU" dirty="0"/>
              <a:t>Необходимо обязательно представлять своего читателя и его реакцию на ваши высказывания. Культура письма является отражением не только общей культуры, но и отличительной национальной особенностью</a:t>
            </a:r>
            <a:r>
              <a:rPr lang="en-US" dirty="0" smtClean="0"/>
              <a:t>.</a:t>
            </a:r>
            <a:r>
              <a:rPr lang="ru-RU" dirty="0" smtClean="0"/>
              <a:t>      </a:t>
            </a:r>
          </a:p>
          <a:p>
            <a:endParaRPr lang="ru-RU" dirty="0"/>
          </a:p>
        </p:txBody>
      </p:sp>
    </p:spTree>
    <p:extLst>
      <p:ext uri="{BB962C8B-B14F-4D97-AF65-F5344CB8AC3E}">
        <p14:creationId xmlns:p14="http://schemas.microsoft.com/office/powerpoint/2010/main" xmlns="" val="2000302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2308324"/>
          </a:xfrm>
          <a:prstGeom prst="rect">
            <a:avLst/>
          </a:prstGeom>
        </p:spPr>
        <p:txBody>
          <a:bodyPr wrap="square">
            <a:spAutoFit/>
          </a:bodyPr>
          <a:lstStyle/>
          <a:p>
            <a:r>
              <a:rPr lang="ru-RU" dirty="0" smtClean="0"/>
              <a:t>Я проанализировал письменную речь и культуру современного </a:t>
            </a:r>
            <a:r>
              <a:rPr lang="ru-RU" dirty="0" err="1" smtClean="0"/>
              <a:t>общения;сделал</a:t>
            </a:r>
            <a:r>
              <a:rPr lang="ru-RU" dirty="0" smtClean="0"/>
              <a:t> выводы по теме общения; провёл анкетирование</a:t>
            </a:r>
            <a:r>
              <a:rPr lang="en-US" dirty="0" smtClean="0"/>
              <a:t>,</a:t>
            </a:r>
            <a:r>
              <a:rPr lang="ru-RU" dirty="0" smtClean="0"/>
              <a:t> тем самым выполнил все свои задачи</a:t>
            </a:r>
            <a:r>
              <a:rPr lang="en-US" dirty="0" smtClean="0"/>
              <a:t>.</a:t>
            </a:r>
            <a:r>
              <a:rPr lang="ru-RU" dirty="0" smtClean="0"/>
              <a:t>                                                                   </a:t>
            </a:r>
          </a:p>
          <a:p>
            <a:r>
              <a:rPr lang="ru-RU" dirty="0" smtClean="0"/>
              <a:t>Больше половины  нашего класса больше не использует правила русского языка в интернете</a:t>
            </a:r>
            <a:r>
              <a:rPr lang="en-US" dirty="0" smtClean="0"/>
              <a:t>,</a:t>
            </a:r>
            <a:r>
              <a:rPr lang="ru-RU" dirty="0" smtClean="0"/>
              <a:t> тем самым портя наш язык</a:t>
            </a:r>
            <a:r>
              <a:rPr lang="en-US" dirty="0" smtClean="0"/>
              <a:t>.</a:t>
            </a:r>
            <a:r>
              <a:rPr lang="ru-RU" dirty="0" smtClean="0"/>
              <a:t>И не только</a:t>
            </a:r>
            <a:r>
              <a:rPr lang="en-US" dirty="0" smtClean="0"/>
              <a:t>,</a:t>
            </a:r>
            <a:r>
              <a:rPr lang="ru-RU" dirty="0" smtClean="0"/>
              <a:t>человек привыкает писать безграмотно</a:t>
            </a:r>
            <a:r>
              <a:rPr lang="en-US" dirty="0" smtClean="0"/>
              <a:t>, </a:t>
            </a:r>
            <a:r>
              <a:rPr lang="ru-RU" dirty="0" smtClean="0"/>
              <a:t>если в </a:t>
            </a:r>
            <a:r>
              <a:rPr lang="ru-RU" dirty="0" err="1" smtClean="0"/>
              <a:t>в</a:t>
            </a:r>
            <a:r>
              <a:rPr lang="ru-RU" dirty="0" smtClean="0"/>
              <a:t> телефонах и планшетах и есть Т9</a:t>
            </a:r>
            <a:r>
              <a:rPr lang="en-US" dirty="0" smtClean="0"/>
              <a:t>, </a:t>
            </a:r>
            <a:r>
              <a:rPr lang="ru-RU" dirty="0" smtClean="0"/>
              <a:t>то на компьютере его нет. </a:t>
            </a:r>
            <a:r>
              <a:rPr lang="ru-RU" dirty="0" err="1" smtClean="0"/>
              <a:t>Автозамены</a:t>
            </a:r>
            <a:r>
              <a:rPr lang="ru-RU" dirty="0" smtClean="0"/>
              <a:t> не происходит. Значит документ печатается с ошибками. А чтобы не портить наш язык</a:t>
            </a:r>
            <a:r>
              <a:rPr lang="en-US" dirty="0" smtClean="0"/>
              <a:t>,</a:t>
            </a:r>
            <a:r>
              <a:rPr lang="ru-RU" dirty="0" smtClean="0"/>
              <a:t> нужно следить за грамотностью в интернете</a:t>
            </a:r>
            <a:r>
              <a:rPr lang="en-US" dirty="0" smtClean="0"/>
              <a:t>, </a:t>
            </a:r>
            <a:r>
              <a:rPr lang="ru-RU" dirty="0" smtClean="0"/>
              <a:t>использовать знаки препинания</a:t>
            </a:r>
            <a:r>
              <a:rPr lang="en-US" dirty="0" smtClean="0"/>
              <a:t>,</a:t>
            </a:r>
            <a:r>
              <a:rPr lang="ru-RU" dirty="0" smtClean="0"/>
              <a:t> безграмотность - это не уважение нашего родного языка</a:t>
            </a:r>
            <a:r>
              <a:rPr lang="en-US" dirty="0" smtClean="0"/>
              <a:t>.</a:t>
            </a:r>
            <a:endParaRPr lang="ru-RU" dirty="0" smtClean="0"/>
          </a:p>
        </p:txBody>
      </p:sp>
    </p:spTree>
    <p:extLst>
      <p:ext uri="{BB962C8B-B14F-4D97-AF65-F5344CB8AC3E}">
        <p14:creationId xmlns:p14="http://schemas.microsoft.com/office/powerpoint/2010/main" xmlns="" val="2152553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496" y="0"/>
            <a:ext cx="9108504" cy="3139321"/>
          </a:xfrm>
          <a:prstGeom prst="rect">
            <a:avLst/>
          </a:prstGeom>
        </p:spPr>
        <p:txBody>
          <a:bodyPr wrap="square">
            <a:spAutoFit/>
          </a:bodyPr>
          <a:lstStyle/>
          <a:p>
            <a:r>
              <a:rPr lang="ru-RU" b="1" dirty="0"/>
              <a:t>Список интернет ресурсов</a:t>
            </a:r>
            <a:r>
              <a:rPr lang="en-US" b="1" dirty="0"/>
              <a:t>.</a:t>
            </a:r>
            <a:endParaRPr lang="ru-RU" dirty="0"/>
          </a:p>
          <a:p>
            <a:r>
              <a:rPr lang="ru-RU" dirty="0"/>
              <a:t> </a:t>
            </a:r>
          </a:p>
          <a:p>
            <a:r>
              <a:rPr lang="ru-RU" u="sng" dirty="0">
                <a:hlinkClick r:id="rId2"/>
              </a:rPr>
              <a:t>https://ru.wikipedia.org/wiki/T9</a:t>
            </a:r>
            <a:endParaRPr lang="ru-RU" dirty="0"/>
          </a:p>
          <a:p>
            <a:r>
              <a:rPr lang="en-US" u="sng" dirty="0">
                <a:hlinkClick r:id="rId3"/>
              </a:rPr>
              <a:t>http://</a:t>
            </a:r>
            <a:r>
              <a:rPr lang="en-US" u="sng" dirty="0" smtClean="0">
                <a:hlinkClick r:id="rId3"/>
              </a:rPr>
              <a:t>www.liveinternet.ru/users/irzeis/</a:t>
            </a:r>
            <a:r>
              <a:rPr lang="ru-RU" u="sng" dirty="0" smtClean="0">
                <a:hlinkClick r:id="rId3"/>
              </a:rPr>
              <a:t> </a:t>
            </a:r>
            <a:r>
              <a:rPr lang="en-US" u="sng" dirty="0" smtClean="0">
                <a:hlinkClick r:id="rId3"/>
              </a:rPr>
              <a:t>post363175853</a:t>
            </a:r>
            <a:endParaRPr lang="ru-RU" dirty="0"/>
          </a:p>
          <a:p>
            <a:r>
              <a:rPr lang="en-US" u="sng" dirty="0">
                <a:hlinkClick r:id="rId4"/>
              </a:rPr>
              <a:t>http://strana-sovetov.com/psychology/7048-obshchenie-v-internete.html</a:t>
            </a:r>
            <a:endParaRPr lang="ru-RU" dirty="0"/>
          </a:p>
          <a:p>
            <a:r>
              <a:rPr lang="en-US" u="sng" dirty="0">
                <a:hlinkClick r:id="rId5"/>
              </a:rPr>
              <a:t>https://ru.wiktionary.org/wiki/</a:t>
            </a:r>
            <a:r>
              <a:rPr lang="ru-RU" u="sng" dirty="0" err="1">
                <a:hlinkClick r:id="rId5"/>
              </a:rPr>
              <a:t>капс</a:t>
            </a:r>
            <a:endParaRPr lang="ru-RU" dirty="0"/>
          </a:p>
          <a:p>
            <a:r>
              <a:rPr lang="en-US" u="sng" dirty="0">
                <a:hlinkClick r:id="rId6"/>
              </a:rPr>
              <a:t>http://</a:t>
            </a:r>
            <a:r>
              <a:rPr lang="en-US" u="sng" dirty="0" smtClean="0">
                <a:hlinkClick r:id="rId6"/>
              </a:rPr>
              <a:t>www.schoolnano.ru/node/12332</a:t>
            </a:r>
            <a:endParaRPr lang="ru-RU" u="sng" dirty="0" smtClean="0"/>
          </a:p>
          <a:p>
            <a:r>
              <a:rPr lang="en-US" u="sng" dirty="0" smtClean="0">
                <a:hlinkClick r:id="rId7"/>
              </a:rPr>
              <a:t>https://ru.wikipedia.org/wiki/</a:t>
            </a:r>
            <a:r>
              <a:rPr lang="ru-RU" u="sng" dirty="0" err="1" smtClean="0">
                <a:hlinkClick r:id="rId7"/>
              </a:rPr>
              <a:t>Дейксис</a:t>
            </a:r>
            <a:endParaRPr lang="ru-RU" u="sng" dirty="0" smtClean="0"/>
          </a:p>
          <a:p>
            <a:r>
              <a:rPr lang="en-US" u="sng" dirty="0" smtClean="0">
                <a:hlinkClick r:id="rId8"/>
              </a:rPr>
              <a:t>http://dic.academic.ru/dic.nsf/ruwiki/1434267</a:t>
            </a:r>
            <a:endParaRPr lang="ru-RU" u="sng" dirty="0" smtClean="0"/>
          </a:p>
          <a:p>
            <a:r>
              <a:rPr lang="en-US" u="sng" dirty="0" smtClean="0">
                <a:hlinkClick r:id="rId9"/>
              </a:rPr>
              <a:t>https://ru.wikipedia.org/wiki/</a:t>
            </a:r>
            <a:r>
              <a:rPr lang="ru-RU" u="sng" dirty="0" err="1" smtClean="0">
                <a:hlinkClick r:id="rId9"/>
              </a:rPr>
              <a:t>Эмотикон</a:t>
            </a:r>
            <a:endParaRPr lang="ru-RU" dirty="0"/>
          </a:p>
          <a:p>
            <a:r>
              <a:rPr lang="en-US" dirty="0"/>
              <a:t> </a:t>
            </a:r>
            <a:endParaRPr lang="ru-RU" dirty="0"/>
          </a:p>
        </p:txBody>
      </p:sp>
    </p:spTree>
    <p:extLst>
      <p:ext uri="{BB962C8B-B14F-4D97-AF65-F5344CB8AC3E}">
        <p14:creationId xmlns:p14="http://schemas.microsoft.com/office/powerpoint/2010/main" xmlns="" val="1033101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980728"/>
          </a:xfrm>
        </p:spPr>
        <p:txBody>
          <a:bodyPr>
            <a:normAutofit/>
          </a:bodyPr>
          <a:lstStyle/>
          <a:p>
            <a:r>
              <a:rPr lang="ru-RU" sz="2000" dirty="0" smtClean="0"/>
              <a:t>Приложение</a:t>
            </a:r>
            <a:endParaRPr lang="ru-RU" sz="2000" dirty="0"/>
          </a:p>
        </p:txBody>
      </p:sp>
      <p:sp>
        <p:nvSpPr>
          <p:cNvPr id="3" name="Содержимое 2"/>
          <p:cNvSpPr>
            <a:spLocks noGrp="1"/>
          </p:cNvSpPr>
          <p:nvPr>
            <p:ph idx="1"/>
          </p:nvPr>
        </p:nvSpPr>
        <p:spPr/>
        <p:txBody>
          <a:bodyPr>
            <a:normAutofit/>
          </a:bodyPr>
          <a:lstStyle/>
          <a:p>
            <a:r>
              <a:rPr lang="vi-VN" sz="2000" dirty="0" smtClean="0"/>
              <a:t>Сма́йлик (англ. </a:t>
            </a:r>
            <a:r>
              <a:rPr lang="en-US" sz="2000" dirty="0" smtClean="0"/>
              <a:t>smiley — «</a:t>
            </a:r>
            <a:r>
              <a:rPr lang="ru-RU" sz="2000" dirty="0" smtClean="0"/>
              <a:t>улыбающийся</a:t>
            </a:r>
            <a:r>
              <a:rPr lang="en-US" sz="2000" dirty="0" smtClean="0"/>
              <a:t>») </a:t>
            </a:r>
            <a:r>
              <a:rPr lang="ru-RU" sz="2000" dirty="0" smtClean="0"/>
              <a:t>или </a:t>
            </a:r>
            <a:r>
              <a:rPr lang="ru-RU" sz="2000" dirty="0" err="1" smtClean="0"/>
              <a:t>счастли́вое</a:t>
            </a:r>
            <a:r>
              <a:rPr lang="ru-RU" sz="2000" dirty="0" smtClean="0"/>
              <a:t> лицо́ (☺/☻)  — стилизованное графическое изображение улыбающегося человеческого лица; традиционно изображается в виде жёлтого круга с двумя чёрными точками, представляющими глаза, и чёрной дугой, символизирующей рот.</a:t>
            </a:r>
            <a:endParaRPr lang="ru-RU" sz="2000" dirty="0"/>
          </a:p>
        </p:txBody>
      </p:sp>
      <p:pic>
        <p:nvPicPr>
          <p:cNvPr id="1026" name="Picture 2" descr="C:\Users\ярик\Desktop\Для приложения.jpg"/>
          <p:cNvPicPr>
            <a:picLocks noChangeAspect="1" noChangeArrowheads="1"/>
          </p:cNvPicPr>
          <p:nvPr/>
        </p:nvPicPr>
        <p:blipFill>
          <a:blip r:embed="rId2" cstate="print"/>
          <a:srcRect/>
          <a:stretch>
            <a:fillRect/>
          </a:stretch>
        </p:blipFill>
        <p:spPr bwMode="auto">
          <a:xfrm>
            <a:off x="0" y="3645024"/>
            <a:ext cx="9144000" cy="321297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4624"/>
            <a:ext cx="9144000" cy="5355312"/>
          </a:xfrm>
          <a:prstGeom prst="rect">
            <a:avLst/>
          </a:prstGeom>
        </p:spPr>
        <p:txBody>
          <a:bodyPr wrap="square">
            <a:spAutoFit/>
          </a:bodyPr>
          <a:lstStyle/>
          <a:p>
            <a:r>
              <a:rPr lang="ru-RU" dirty="0"/>
              <a:t>Приложение</a:t>
            </a:r>
          </a:p>
          <a:p>
            <a:r>
              <a:rPr lang="ru-RU" dirty="0"/>
              <a:t>Анкета школьника (восьмиклассника)</a:t>
            </a:r>
          </a:p>
          <a:p>
            <a:r>
              <a:rPr lang="ru-RU" dirty="0"/>
              <a:t>(материал к работе </a:t>
            </a:r>
            <a:r>
              <a:rPr lang="en-US" dirty="0"/>
              <a:t>«</a:t>
            </a:r>
            <a:r>
              <a:rPr lang="ru-RU" dirty="0"/>
              <a:t>Культура электронного общения</a:t>
            </a:r>
            <a:r>
              <a:rPr lang="en-US" dirty="0"/>
              <a:t>»)</a:t>
            </a:r>
            <a:endParaRPr lang="ru-RU" dirty="0"/>
          </a:p>
          <a:p>
            <a:r>
              <a:rPr lang="ru-RU" dirty="0"/>
              <a:t>Ваш пол : м/ж</a:t>
            </a:r>
          </a:p>
          <a:p>
            <a:r>
              <a:rPr lang="ru-RU" dirty="0"/>
              <a:t>Ваш возраст: _________</a:t>
            </a:r>
          </a:p>
          <a:p>
            <a:r>
              <a:rPr lang="ru-RU" dirty="0"/>
              <a:t>Согласны ли Вы с выражением, что </a:t>
            </a:r>
            <a:r>
              <a:rPr lang="en-US" dirty="0"/>
              <a:t>«</a:t>
            </a:r>
            <a:r>
              <a:rPr lang="ru-RU" dirty="0"/>
              <a:t>Культура общения - это культура речевого поведения, проявление общей культуры человека</a:t>
            </a:r>
            <a:r>
              <a:rPr lang="en-US" dirty="0"/>
              <a:t>»?</a:t>
            </a:r>
            <a:endParaRPr lang="ru-RU" dirty="0"/>
          </a:p>
          <a:p>
            <a:r>
              <a:rPr lang="ru-RU" dirty="0"/>
              <a:t>да, нет</a:t>
            </a:r>
          </a:p>
          <a:p>
            <a:r>
              <a:rPr lang="ru-RU" dirty="0"/>
              <a:t>Считаете ли Вы себя культурным человеком?</a:t>
            </a:r>
          </a:p>
          <a:p>
            <a:r>
              <a:rPr lang="ru-RU" dirty="0"/>
              <a:t>да, нет</a:t>
            </a:r>
          </a:p>
          <a:p>
            <a:r>
              <a:rPr lang="ru-RU" dirty="0"/>
              <a:t>Нужно ли современной молодёжи  знание речевого этикета?</a:t>
            </a:r>
          </a:p>
          <a:p>
            <a:r>
              <a:rPr lang="ru-RU" dirty="0"/>
              <a:t>да, нет</a:t>
            </a:r>
          </a:p>
          <a:p>
            <a:r>
              <a:rPr lang="ru-RU" dirty="0"/>
              <a:t>Часто ли Вы  общаетесь с друзьями и знакомыми посредством SMS, электронной почты?</a:t>
            </a:r>
          </a:p>
          <a:p>
            <a:r>
              <a:rPr lang="ru-RU" dirty="0"/>
              <a:t>да, нет</a:t>
            </a:r>
          </a:p>
          <a:p>
            <a:r>
              <a:rPr lang="ru-RU" dirty="0"/>
              <a:t>Считаете ли Вы, что важна и культура SMS-общения?</a:t>
            </a:r>
          </a:p>
          <a:p>
            <a:r>
              <a:rPr lang="ru-RU" dirty="0"/>
              <a:t>да, нет</a:t>
            </a:r>
          </a:p>
          <a:p>
            <a:r>
              <a:rPr lang="ru-RU" dirty="0"/>
              <a:t>Как Вы относитесь к молодёжному сленгу и отсутствию речевого этикета в интерактивном общении?</a:t>
            </a:r>
          </a:p>
          <a:p>
            <a:r>
              <a:rPr lang="ru-RU" dirty="0" smtClean="0"/>
              <a:t>Хорошо плохо мне всё равно</a:t>
            </a:r>
          </a:p>
        </p:txBody>
      </p:sp>
    </p:spTree>
    <p:extLst>
      <p:ext uri="{BB962C8B-B14F-4D97-AF65-F5344CB8AC3E}">
        <p14:creationId xmlns:p14="http://schemas.microsoft.com/office/powerpoint/2010/main" xmlns="" val="51605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092" y="0"/>
            <a:ext cx="9167091" cy="3139321"/>
          </a:xfrm>
          <a:prstGeom prst="rect">
            <a:avLst/>
          </a:prstGeom>
        </p:spPr>
        <p:txBody>
          <a:bodyPr wrap="square">
            <a:spAutoFit/>
          </a:bodyPr>
          <a:lstStyle/>
          <a:p>
            <a:r>
              <a:rPr lang="ru-RU" dirty="0"/>
              <a:t>Используете ли Вы в SMS, переписке в социальных сетях и по электронной почте  ненормативную лексику?</a:t>
            </a:r>
          </a:p>
          <a:p>
            <a:r>
              <a:rPr lang="ru-RU" dirty="0" smtClean="0"/>
              <a:t>Да нет иногда</a:t>
            </a:r>
            <a:endParaRPr lang="ru-RU" dirty="0"/>
          </a:p>
          <a:p>
            <a:r>
              <a:rPr lang="ru-RU" dirty="0" smtClean="0"/>
              <a:t>Используете </a:t>
            </a:r>
            <a:r>
              <a:rPr lang="ru-RU" dirty="0"/>
              <a:t>ли Вы в SMS, переписке в социальных сетях и по электронной почте  сленг?</a:t>
            </a:r>
          </a:p>
          <a:p>
            <a:r>
              <a:rPr lang="ru-RU" dirty="0" smtClean="0"/>
              <a:t>Да нет иногда</a:t>
            </a:r>
            <a:endParaRPr lang="ru-RU" dirty="0"/>
          </a:p>
          <a:p>
            <a:r>
              <a:rPr lang="ru-RU" dirty="0" smtClean="0"/>
              <a:t>Используете </a:t>
            </a:r>
            <a:r>
              <a:rPr lang="ru-RU" dirty="0"/>
              <a:t>ли Вы в SMS, переписке в социальных сетях и по электронной почте  символы и знаки (в т.ч. смайлики, скобки, многоточия)?</a:t>
            </a:r>
          </a:p>
          <a:p>
            <a:r>
              <a:rPr lang="ru-RU" dirty="0" smtClean="0"/>
              <a:t>Да нет иногда</a:t>
            </a:r>
          </a:p>
          <a:p>
            <a:r>
              <a:rPr lang="ru-RU" dirty="0" smtClean="0"/>
              <a:t>Пользуетесь </a:t>
            </a:r>
            <a:r>
              <a:rPr lang="ru-RU" dirty="0"/>
              <a:t>ли Вы при переписке пунктуационными и орфографическими нормами русского языка?</a:t>
            </a:r>
          </a:p>
          <a:p>
            <a:r>
              <a:rPr lang="ru-RU" dirty="0" smtClean="0"/>
              <a:t>Да нет иногда</a:t>
            </a:r>
          </a:p>
        </p:txBody>
      </p:sp>
    </p:spTree>
    <p:extLst>
      <p:ext uri="{BB962C8B-B14F-4D97-AF65-F5344CB8AC3E}">
        <p14:creationId xmlns:p14="http://schemas.microsoft.com/office/powerpoint/2010/main" xmlns="" val="4107241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8424936" cy="6463308"/>
          </a:xfrm>
          <a:prstGeom prst="rect">
            <a:avLst/>
          </a:prstGeom>
        </p:spPr>
        <p:txBody>
          <a:bodyPr wrap="square">
            <a:spAutoFit/>
          </a:bodyPr>
          <a:lstStyle/>
          <a:p>
            <a:r>
              <a:rPr lang="ru-RU" dirty="0"/>
              <a:t>1</a:t>
            </a:r>
            <a:r>
              <a:rPr lang="en-US" dirty="0"/>
              <a:t>.</a:t>
            </a:r>
            <a:r>
              <a:rPr lang="ru-RU" dirty="0"/>
              <a:t>Введение                                                                                                                                                          Мы ощущаем себя </a:t>
            </a:r>
            <a:r>
              <a:rPr lang="en-US" dirty="0"/>
              <a:t>«</a:t>
            </a:r>
            <a:r>
              <a:rPr lang="ru-RU" dirty="0"/>
              <a:t>детьми прогресса</a:t>
            </a:r>
            <a:r>
              <a:rPr lang="en-US" dirty="0"/>
              <a:t>», </a:t>
            </a:r>
            <a:r>
              <a:rPr lang="ru-RU" dirty="0"/>
              <a:t>современниками эпохи </a:t>
            </a:r>
            <a:r>
              <a:rPr lang="ru-RU" dirty="0" err="1"/>
              <a:t>нанотехнологий</a:t>
            </a:r>
            <a:r>
              <a:rPr lang="ru-RU" dirty="0"/>
              <a:t>, смело осваиваем сложнейшие компьютерные программы.           </a:t>
            </a:r>
          </a:p>
          <a:p>
            <a:r>
              <a:rPr lang="ru-RU" dirty="0" smtClean="0"/>
              <a:t>Наверно</a:t>
            </a:r>
            <a:r>
              <a:rPr lang="ru-RU" dirty="0"/>
              <a:t>, если бы возможно было встретиться с 14-летним подростком XIX века, мы бы выглядели в его глазах, по меньшей мере, инопланетянами. Поймём ли мы друг друга? Думаю, что поймём. Ведь есть жизненные категории, которые не подвластны времени. Это дружба, любовь, честь, милосердие – те нравственные истины, которые во все времена были мерилом человечности, над которыми мы размышляем, читая произведения великой русской литературы.</a:t>
            </a:r>
          </a:p>
          <a:p>
            <a:r>
              <a:rPr lang="ru-RU" dirty="0" smtClean="0"/>
              <a:t>Хранителем </a:t>
            </a:r>
            <a:r>
              <a:rPr lang="ru-RU" dirty="0"/>
              <a:t>этих истин является наш язык. Анна Андреевна Ахматова, перенёсшая блокаду во время войны, в 1943 году написала удивительные строки:</a:t>
            </a:r>
          </a:p>
          <a:p>
            <a:r>
              <a:rPr lang="ru-RU" dirty="0"/>
              <a:t>Не страшно под пулями мёртвыми лечь,</a:t>
            </a:r>
          </a:p>
          <a:p>
            <a:r>
              <a:rPr lang="ru-RU" dirty="0"/>
              <a:t>Не горько остаться без крова, —</a:t>
            </a:r>
          </a:p>
          <a:p>
            <a:r>
              <a:rPr lang="ru-RU" dirty="0"/>
              <a:t>И мы сохраним тебя, русская речь,</a:t>
            </a:r>
          </a:p>
          <a:p>
            <a:r>
              <a:rPr lang="ru-RU" dirty="0"/>
              <a:t>Великое русское слово…..!</a:t>
            </a:r>
          </a:p>
          <a:p>
            <a:r>
              <a:rPr lang="ru-RU" dirty="0"/>
              <a:t>Тогда, в сорок третьем, она понимала: сохранение чистоты русского языка – задача не менее важная, чем победа над фашизмом. А сейчас? Не слишком ли расточительно мы относимся к </a:t>
            </a:r>
            <a:r>
              <a:rPr lang="en-US" dirty="0"/>
              <a:t>«</a:t>
            </a:r>
            <a:r>
              <a:rPr lang="ru-RU" dirty="0"/>
              <a:t>великому русскому слову</a:t>
            </a:r>
            <a:r>
              <a:rPr lang="en-US" dirty="0"/>
              <a:t>»?</a:t>
            </a:r>
            <a:endParaRPr lang="ru-RU" dirty="0"/>
          </a:p>
          <a:p>
            <a:r>
              <a:rPr lang="ru-RU" dirty="0"/>
              <a:t>Именно этот вопрос заставил меня начать исследование, и я  попытался разобраться в </a:t>
            </a:r>
            <a:r>
              <a:rPr lang="en-US" dirty="0"/>
              <a:t>«</a:t>
            </a:r>
            <a:r>
              <a:rPr lang="ru-RU" dirty="0"/>
              <a:t>плюсах</a:t>
            </a:r>
            <a:r>
              <a:rPr lang="en-US" dirty="0"/>
              <a:t>» </a:t>
            </a:r>
            <a:r>
              <a:rPr lang="ru-RU" dirty="0"/>
              <a:t>и </a:t>
            </a:r>
            <a:r>
              <a:rPr lang="en-US" dirty="0"/>
              <a:t>«</a:t>
            </a:r>
            <a:r>
              <a:rPr lang="ru-RU" dirty="0"/>
              <a:t>минусах</a:t>
            </a:r>
            <a:r>
              <a:rPr lang="en-US" dirty="0"/>
              <a:t>» </a:t>
            </a:r>
            <a:r>
              <a:rPr lang="ru-RU" dirty="0"/>
              <a:t>электронного общения,   работая над проектом </a:t>
            </a:r>
            <a:r>
              <a:rPr lang="en-US" dirty="0"/>
              <a:t>«</a:t>
            </a:r>
            <a:r>
              <a:rPr lang="ru-RU" dirty="0"/>
              <a:t>Культура электронного общения</a:t>
            </a:r>
            <a:r>
              <a:rPr lang="en-US" dirty="0"/>
              <a:t>».</a:t>
            </a:r>
            <a:r>
              <a:rPr lang="ru-RU" dirty="0"/>
              <a:t>  </a:t>
            </a:r>
          </a:p>
        </p:txBody>
      </p:sp>
    </p:spTree>
    <p:extLst>
      <p:ext uri="{BB962C8B-B14F-4D97-AF65-F5344CB8AC3E}">
        <p14:creationId xmlns:p14="http://schemas.microsoft.com/office/powerpoint/2010/main" xmlns="" val="2772676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a:p>
        </p:txBody>
      </p:sp>
      <p:pic>
        <p:nvPicPr>
          <p:cNvPr id="1029" name="Picture 5" descr="C:\Users\ярик\Desktop\ДЛя проекта.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a:p>
        </p:txBody>
      </p:sp>
      <p:pic>
        <p:nvPicPr>
          <p:cNvPr id="2051" name="Picture 3" descr="C:\Users\ярик\Desktop\09009807ш9гн.png"/>
          <p:cNvPicPr>
            <a:picLocks noChangeAspect="1" noChangeArrowheads="1"/>
          </p:cNvPicPr>
          <p:nvPr/>
        </p:nvPicPr>
        <p:blipFill>
          <a:blip r:embed="rId2" cstate="print"/>
          <a:srcRect/>
          <a:stretch>
            <a:fillRect/>
          </a:stretch>
        </p:blipFill>
        <p:spPr bwMode="auto">
          <a:xfrm>
            <a:off x="0" y="0"/>
            <a:ext cx="9252520" cy="6858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C:\Users\ярик\Desktop\4-89.jpg"/>
          <p:cNvPicPr>
            <a:picLocks noChangeAspect="1" noChangeArrowheads="1"/>
          </p:cNvPicPr>
          <p:nvPr/>
        </p:nvPicPr>
        <p:blipFill>
          <a:blip r:embed="rId2" cstate="print"/>
          <a:srcRect/>
          <a:stretch>
            <a:fillRect/>
          </a:stretch>
        </p:blipFill>
        <p:spPr bwMode="auto">
          <a:xfrm>
            <a:off x="0" y="0"/>
            <a:ext cx="4211960" cy="6858000"/>
          </a:xfrm>
          <a:prstGeom prst="rect">
            <a:avLst/>
          </a:prstGeom>
          <a:noFill/>
        </p:spPr>
      </p:pic>
      <p:pic>
        <p:nvPicPr>
          <p:cNvPr id="1027" name="Picture 3" descr="C:\Users\ярик\Desktop\16203759_35286nothumb650.jpg"/>
          <p:cNvPicPr>
            <a:picLocks noChangeAspect="1" noChangeArrowheads="1"/>
          </p:cNvPicPr>
          <p:nvPr/>
        </p:nvPicPr>
        <p:blipFill>
          <a:blip r:embed="rId3" cstate="print"/>
          <a:srcRect/>
          <a:stretch>
            <a:fillRect/>
          </a:stretch>
        </p:blipFill>
        <p:spPr bwMode="auto">
          <a:xfrm>
            <a:off x="4211961" y="0"/>
            <a:ext cx="4932039"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9916"/>
            <a:ext cx="9144000" cy="6740307"/>
          </a:xfrm>
          <a:prstGeom prst="rect">
            <a:avLst/>
          </a:prstGeom>
        </p:spPr>
        <p:txBody>
          <a:bodyPr wrap="square">
            <a:spAutoFit/>
          </a:bodyPr>
          <a:lstStyle/>
          <a:p>
            <a:r>
              <a:rPr lang="ru-RU" b="1" dirty="0" smtClean="0"/>
              <a:t>Актуальность: заключается в том</a:t>
            </a:r>
            <a:r>
              <a:rPr lang="en-US" b="1" dirty="0" smtClean="0"/>
              <a:t>,</a:t>
            </a:r>
            <a:r>
              <a:rPr lang="ru-RU" b="1" dirty="0" smtClean="0"/>
              <a:t> что в наше время мы не пишем письма на бумаге</a:t>
            </a:r>
            <a:r>
              <a:rPr lang="en-US" b="1" dirty="0" smtClean="0"/>
              <a:t>, </a:t>
            </a:r>
            <a:r>
              <a:rPr lang="ru-RU" b="1" dirty="0" smtClean="0"/>
              <a:t>мы мало общаемся вживую</a:t>
            </a:r>
            <a:r>
              <a:rPr lang="en-US" b="1" dirty="0" smtClean="0"/>
              <a:t>,</a:t>
            </a:r>
            <a:r>
              <a:rPr lang="ru-RU" b="1" dirty="0" smtClean="0"/>
              <a:t> но в сети можем общаться совершенно с незнакомыми людьми.                                                      </a:t>
            </a:r>
          </a:p>
          <a:p>
            <a:r>
              <a:rPr lang="ru-RU" b="1" dirty="0" smtClean="0"/>
              <a:t>Новизна работы: заключается в том, что данное исследование является своего рода призывом не только для подростков, но и для взрослого населения страны соблюдать культуру общения. Призывом к культуре общения</a:t>
            </a:r>
            <a:r>
              <a:rPr lang="en-US" b="1" dirty="0" smtClean="0"/>
              <a:t>,</a:t>
            </a:r>
            <a:r>
              <a:rPr lang="ru-RU" b="1" dirty="0" smtClean="0"/>
              <a:t> замена слов смайликами</a:t>
            </a:r>
            <a:r>
              <a:rPr lang="en-US" b="1" dirty="0" smtClean="0"/>
              <a:t>, </a:t>
            </a:r>
            <a:r>
              <a:rPr lang="ru-RU" b="1" dirty="0" smtClean="0"/>
              <a:t>язык </a:t>
            </a:r>
            <a:r>
              <a:rPr lang="ru-RU" b="1" dirty="0" err="1" smtClean="0"/>
              <a:t>эмодзи</a:t>
            </a:r>
            <a:r>
              <a:rPr lang="ru-RU" b="1" dirty="0" smtClean="0"/>
              <a:t>. Замена слов не должна быть</a:t>
            </a:r>
            <a:r>
              <a:rPr lang="en-US" b="1" dirty="0" smtClean="0"/>
              <a:t>,</a:t>
            </a:r>
            <a:r>
              <a:rPr lang="ru-RU" b="1" dirty="0" smtClean="0"/>
              <a:t> даже если ты не видишь человека</a:t>
            </a:r>
            <a:r>
              <a:rPr lang="en-US" b="1" dirty="0" smtClean="0"/>
              <a:t>.</a:t>
            </a:r>
            <a:endParaRPr lang="ru-RU" b="1" dirty="0" smtClean="0"/>
          </a:p>
          <a:p>
            <a:r>
              <a:rPr lang="ru-RU" b="1" dirty="0" smtClean="0"/>
              <a:t>Результаты этой работы: могут быть использованы на уроках русского языка для повышения уровня культуры устной и письменной речи.</a:t>
            </a:r>
          </a:p>
          <a:p>
            <a:r>
              <a:rPr lang="ru-RU" b="1" dirty="0" smtClean="0"/>
              <a:t>Цель исследования– показать важность культуры электронного общения в современном обществе.</a:t>
            </a:r>
          </a:p>
          <a:p>
            <a:r>
              <a:rPr lang="ru-RU" b="1" dirty="0" smtClean="0"/>
              <a:t>Задачи исследования:                                                                                                                                                                                          </a:t>
            </a:r>
          </a:p>
          <a:p>
            <a:r>
              <a:rPr lang="en-US" dirty="0" smtClean="0"/>
              <a:t>·  </a:t>
            </a:r>
            <a:r>
              <a:rPr lang="ru-RU" dirty="0" smtClean="0"/>
              <a:t>исследовать письменную речь и культуру современного общения;</a:t>
            </a:r>
          </a:p>
          <a:p>
            <a:r>
              <a:rPr lang="en-US" dirty="0" smtClean="0"/>
              <a:t>·  </a:t>
            </a:r>
            <a:r>
              <a:rPr lang="ru-RU" dirty="0" smtClean="0"/>
              <a:t>сделать выводы по теме общения;</a:t>
            </a:r>
          </a:p>
          <a:p>
            <a:r>
              <a:rPr lang="en-US" dirty="0" smtClean="0"/>
              <a:t>·  </a:t>
            </a:r>
            <a:r>
              <a:rPr lang="ru-RU" dirty="0" smtClean="0"/>
              <a:t>провести тестирование или анкетирование в нашем классе</a:t>
            </a:r>
          </a:p>
          <a:p>
            <a:r>
              <a:rPr lang="ru-RU" b="1" dirty="0" smtClean="0"/>
              <a:t>Объект исследования: общение.</a:t>
            </a:r>
          </a:p>
          <a:p>
            <a:r>
              <a:rPr lang="ru-RU" b="1" dirty="0" smtClean="0"/>
              <a:t>Предмет исследования: Интернет-общение и культура речи учащихся.</a:t>
            </a:r>
          </a:p>
          <a:p>
            <a:r>
              <a:rPr lang="ru-RU" b="1" dirty="0" smtClean="0"/>
              <a:t>Гипотеза исследования: сокращенные формы приветствия и прощания, частое употребление междометий, сленг, неправильное написание слов при общении в Интернете, отсутствие знаков препинания негативно сказывается на грамотности учащихся, снижает культуру общения между подростками.</a:t>
            </a:r>
          </a:p>
          <a:p>
            <a:r>
              <a:rPr lang="ru-RU" b="1" dirty="0" smtClean="0"/>
              <a:t>Используемый </a:t>
            </a:r>
            <a:r>
              <a:rPr lang="ru-RU" b="1" dirty="0"/>
              <a:t>метод</a:t>
            </a:r>
            <a:r>
              <a:rPr lang="ru-RU" dirty="0"/>
              <a:t>:</a:t>
            </a:r>
          </a:p>
          <a:p>
            <a:r>
              <a:rPr lang="en-US" dirty="0" smtClean="0"/>
              <a:t>·</a:t>
            </a:r>
            <a:r>
              <a:rPr lang="ru-RU" dirty="0" smtClean="0"/>
              <a:t>поиск </a:t>
            </a:r>
            <a:r>
              <a:rPr lang="ru-RU" dirty="0"/>
              <a:t>информации в сети Интернет;</a:t>
            </a:r>
          </a:p>
        </p:txBody>
      </p:sp>
    </p:spTree>
    <p:extLst>
      <p:ext uri="{BB962C8B-B14F-4D97-AF65-F5344CB8AC3E}">
        <p14:creationId xmlns:p14="http://schemas.microsoft.com/office/powerpoint/2010/main" xmlns="" val="1879308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68" y="116632"/>
            <a:ext cx="9146211" cy="6740307"/>
          </a:xfrm>
          <a:prstGeom prst="rect">
            <a:avLst/>
          </a:prstGeom>
        </p:spPr>
        <p:txBody>
          <a:bodyPr wrap="square">
            <a:spAutoFit/>
          </a:bodyPr>
          <a:lstStyle/>
          <a:p>
            <a:r>
              <a:rPr lang="ru-RU" dirty="0"/>
              <a:t> 2</a:t>
            </a:r>
            <a:r>
              <a:rPr lang="en-US" dirty="0"/>
              <a:t>. </a:t>
            </a:r>
            <a:r>
              <a:rPr lang="ru-RU" b="1" dirty="0"/>
              <a:t>Письма                                                                                                                                             </a:t>
            </a:r>
            <a:r>
              <a:rPr lang="ru-RU" dirty="0"/>
              <a:t>Приходилось ли вам когда-нибудь писать письма? Редко</a:t>
            </a:r>
            <a:r>
              <a:rPr lang="ru-RU" dirty="0" smtClean="0"/>
              <a:t>? Конечно </a:t>
            </a:r>
            <a:r>
              <a:rPr lang="ru-RU" dirty="0"/>
              <a:t>же, не секрет, что сейчас, по сравнению с позапрошлым веком, письма писать мы почти разучились. При нашем скоростном образе жизни и бурном развитии средств связи это и не </a:t>
            </a:r>
            <a:r>
              <a:rPr lang="ru-RU" dirty="0" smtClean="0"/>
              <a:t>удивительно. Да</a:t>
            </a:r>
            <a:r>
              <a:rPr lang="ru-RU" dirty="0"/>
              <a:t>, в наше время люди стали редко писать письма, чаще стали пользоваться </a:t>
            </a:r>
            <a:r>
              <a:rPr lang="ru-RU" dirty="0" err="1"/>
              <a:t>СМС-ками</a:t>
            </a:r>
            <a:r>
              <a:rPr lang="ru-RU" dirty="0"/>
              <a:t>, телефон, к сожалению, заменил бумагу и перо.</a:t>
            </a:r>
          </a:p>
          <a:p>
            <a:r>
              <a:rPr lang="ru-RU" dirty="0"/>
              <a:t> Но коротким электронным сообщениям или мобильным звонкам не хватает теплоты, душевности, ведь когда читаешь письмо, словно разговариваешь с близким тебе человеком.</a:t>
            </a:r>
          </a:p>
          <a:p>
            <a:r>
              <a:rPr lang="ru-RU" dirty="0" smtClean="0"/>
              <a:t>При </a:t>
            </a:r>
            <a:r>
              <a:rPr lang="ru-RU" dirty="0"/>
              <a:t>написании письма мы ставим перед собой следующие коммуникативные задачи:                                                                                      - сообщить, оповестить;</a:t>
            </a:r>
          </a:p>
          <a:p>
            <a:r>
              <a:rPr lang="ru-RU" dirty="0"/>
              <a:t>- поздравить;</a:t>
            </a:r>
          </a:p>
          <a:p>
            <a:r>
              <a:rPr lang="ru-RU" dirty="0"/>
              <a:t>- извиниться;</a:t>
            </a:r>
          </a:p>
          <a:p>
            <a:r>
              <a:rPr lang="ru-RU" dirty="0"/>
              <a:t>- поделиться чувствами, впечатлениями;</a:t>
            </a:r>
          </a:p>
          <a:p>
            <a:r>
              <a:rPr lang="ru-RU" dirty="0"/>
              <a:t>- поблагодарить и т. д.</a:t>
            </a:r>
          </a:p>
          <a:p>
            <a:r>
              <a:rPr lang="ru-RU" dirty="0"/>
              <a:t>   Все любят получать письма. Пока человек будет готов с трепетом распечатывать конверт в ожидании добрых вестей, почта не умрёт. Но чтобы письмо дошло в срок и по адресу, нужно уметь его написать и отправить. Советы на эту тему за последние сто лет изменились мало.</a:t>
            </a:r>
          </a:p>
          <a:p>
            <a:r>
              <a:rPr lang="ru-RU" smtClean="0"/>
              <a:t>Как </a:t>
            </a:r>
            <a:r>
              <a:rPr lang="ru-RU" dirty="0"/>
              <a:t>начинать письмо? Если вы хотите ответить на другое письмо, то лучше всего достать это письмо и перечитать его заново, чтобы освежить в памяти то, на что вы собираетесь отвечать, и нынешний адрес вашего корреспондента. Затем следует написать адрес на конверте. Как? Надписывать конверт до того, как написано письмо? Именно так! Затем на листе бумаги сверху следует </a:t>
            </a:r>
          </a:p>
        </p:txBody>
      </p:sp>
    </p:spTree>
    <p:extLst>
      <p:ext uri="{BB962C8B-B14F-4D97-AF65-F5344CB8AC3E}">
        <p14:creationId xmlns:p14="http://schemas.microsoft.com/office/powerpoint/2010/main" xmlns="" val="63605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036496" cy="1477328"/>
          </a:xfrm>
          <a:prstGeom prst="rect">
            <a:avLst/>
          </a:prstGeom>
        </p:spPr>
        <p:txBody>
          <a:bodyPr wrap="square">
            <a:spAutoFit/>
          </a:bodyPr>
          <a:lstStyle/>
          <a:p>
            <a:r>
              <a:rPr lang="ru-RU" dirty="0"/>
              <a:t>Золотое правило, которого следует придерживаться с самого начала: пишите разборчиво.</a:t>
            </a:r>
          </a:p>
          <a:p>
            <a:r>
              <a:rPr lang="ru-RU" dirty="0"/>
              <a:t>Как закончить письмо? Если вы не уверены в том, как следует закончить письмо: "ваш...", "преданный вам...", "искренне преданный вам...", обратитесь к последнему письму вашего корреспондента и постарайтесь ответить ему столь же дружественно. Даже если ваш тон окажется чуть более дружественным, то вреда от этого не будет!</a:t>
            </a:r>
          </a:p>
        </p:txBody>
      </p:sp>
    </p:spTree>
    <p:extLst>
      <p:ext uri="{BB962C8B-B14F-4D97-AF65-F5344CB8AC3E}">
        <p14:creationId xmlns:p14="http://schemas.microsoft.com/office/powerpoint/2010/main" xmlns="" val="2204002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37" y="0"/>
            <a:ext cx="9144000" cy="7095638"/>
          </a:xfrm>
          <a:prstGeom prst="rect">
            <a:avLst/>
          </a:prstGeom>
        </p:spPr>
        <p:txBody>
          <a:bodyPr wrap="square">
            <a:spAutoFit/>
          </a:bodyPr>
          <a:lstStyle/>
          <a:p>
            <a:r>
              <a:rPr lang="ru-RU" b="1" dirty="0"/>
              <a:t> 3</a:t>
            </a:r>
            <a:r>
              <a:rPr lang="en-US" b="1" dirty="0"/>
              <a:t>.  </a:t>
            </a:r>
            <a:r>
              <a:rPr lang="ru-RU" b="1" dirty="0"/>
              <a:t>Письменная речь в эпоху </a:t>
            </a:r>
            <a:r>
              <a:rPr lang="ru-RU" b="1" dirty="0" err="1"/>
              <a:t>онлайн</a:t>
            </a:r>
            <a:r>
              <a:rPr lang="ru-RU" b="1" dirty="0"/>
              <a:t>                                                                                                                                                   </a:t>
            </a:r>
            <a:r>
              <a:rPr lang="ru-RU" dirty="0" smtClean="0"/>
              <a:t>Постоянно ускоряющийся темп жизни диктует свои условия, в том числе и к письменному электронному сообщению: скорость, краткость, сжатость. </a:t>
            </a:r>
            <a:r>
              <a:rPr lang="ru-RU" dirty="0" err="1" smtClean="0"/>
              <a:t>Википедия</a:t>
            </a:r>
            <a:r>
              <a:rPr lang="ru-RU" dirty="0" smtClean="0"/>
              <a:t>, электронная энциклопедия, определяет создание коротких сообщений термином </a:t>
            </a:r>
            <a:r>
              <a:rPr lang="en-US" dirty="0" smtClean="0"/>
              <a:t>«</a:t>
            </a:r>
            <a:r>
              <a:rPr lang="ru-RU" dirty="0" err="1" smtClean="0"/>
              <a:t>текстинг</a:t>
            </a:r>
            <a:r>
              <a:rPr lang="en-US" dirty="0" smtClean="0"/>
              <a:t>» (text messaging </a:t>
            </a:r>
            <a:r>
              <a:rPr lang="ru-RU" dirty="0" smtClean="0"/>
              <a:t>или </a:t>
            </a:r>
            <a:r>
              <a:rPr lang="ru-RU" dirty="0" err="1" smtClean="0"/>
              <a:t>texting</a:t>
            </a:r>
            <a:r>
              <a:rPr lang="ru-RU" dirty="0" smtClean="0"/>
              <a:t>). Примечательно, что термин </a:t>
            </a:r>
            <a:r>
              <a:rPr lang="en-US" dirty="0" smtClean="0"/>
              <a:t>«</a:t>
            </a:r>
            <a:r>
              <a:rPr lang="ru-RU" dirty="0" smtClean="0"/>
              <a:t>письмо</a:t>
            </a:r>
            <a:r>
              <a:rPr lang="en-US" dirty="0" smtClean="0"/>
              <a:t>» </a:t>
            </a:r>
            <a:r>
              <a:rPr lang="ru-RU" dirty="0" smtClean="0"/>
              <a:t>всё чаще заменяется термином </a:t>
            </a:r>
            <a:r>
              <a:rPr lang="en-US" dirty="0" smtClean="0"/>
              <a:t>«</a:t>
            </a:r>
            <a:r>
              <a:rPr lang="ru-RU" dirty="0" smtClean="0"/>
              <a:t>сообщение</a:t>
            </a:r>
            <a:r>
              <a:rPr lang="en-US" dirty="0" smtClean="0"/>
              <a:t>» </a:t>
            </a:r>
            <a:r>
              <a:rPr lang="ru-RU" dirty="0" smtClean="0"/>
              <a:t>или </a:t>
            </a:r>
            <a:r>
              <a:rPr lang="en-US" dirty="0" smtClean="0"/>
              <a:t>«</a:t>
            </a:r>
            <a:r>
              <a:rPr lang="ru-RU" dirty="0" smtClean="0"/>
              <a:t>текстовое сообщение</a:t>
            </a:r>
            <a:r>
              <a:rPr lang="en-US" dirty="0" smtClean="0"/>
              <a:t>», </a:t>
            </a:r>
            <a:r>
              <a:rPr lang="ru-RU" dirty="0" smtClean="0"/>
              <a:t>что подчёркивает его краткий характер.</a:t>
            </a:r>
          </a:p>
          <a:p>
            <a:r>
              <a:rPr lang="ru-RU" dirty="0" smtClean="0"/>
              <a:t>Интернет представляет собой не просто компьютерную технологию или средство общения, получения и передачи информации, а культурный феномен, уже сейчас изменивший мировоззрение миллионов. Не секрет, что  молодые люди составляют самую большую группу пользователей Интернета. Как считают сами </a:t>
            </a:r>
            <a:r>
              <a:rPr lang="ru-RU" dirty="0" err="1" smtClean="0"/>
              <a:t>скринейджеры</a:t>
            </a:r>
            <a:r>
              <a:rPr lang="ru-RU" dirty="0" smtClean="0"/>
              <a:t> (</a:t>
            </a:r>
            <a:r>
              <a:rPr lang="en-US" dirty="0" smtClean="0"/>
              <a:t>«screen» - </a:t>
            </a:r>
            <a:r>
              <a:rPr lang="ru-RU" dirty="0" smtClean="0"/>
              <a:t>экран, </a:t>
            </a:r>
            <a:r>
              <a:rPr lang="en-US" dirty="0" smtClean="0"/>
              <a:t>«teenager» - </a:t>
            </a:r>
            <a:r>
              <a:rPr lang="ru-RU" dirty="0" smtClean="0"/>
              <a:t>подросток), Интернет – революционная социальная платформа современных технологий. Мои сверстники готовы к тому типу общения, который предлагает Интернет, – коммуникации-игре. Виртуальное пространство обусловлено игровыми условиями, поэтому наше поколение, </a:t>
            </a:r>
            <a:r>
              <a:rPr lang="en-US" dirty="0" smtClean="0"/>
              <a:t>«</a:t>
            </a:r>
            <a:r>
              <a:rPr lang="ru-RU" dirty="0" smtClean="0"/>
              <a:t>поколение </a:t>
            </a:r>
            <a:r>
              <a:rPr lang="en-US" dirty="0" smtClean="0"/>
              <a:t>txt»,  </a:t>
            </a:r>
            <a:r>
              <a:rPr lang="ru-RU" dirty="0" smtClean="0"/>
              <a:t>ищет новые контакты, ведёт активный и интерактивный диалог.</a:t>
            </a:r>
            <a:r>
              <a:rPr lang="en-US" dirty="0" smtClean="0"/>
              <a:t>                                                                                  </a:t>
            </a:r>
          </a:p>
          <a:p>
            <a:r>
              <a:rPr lang="ru-RU" dirty="0" smtClean="0"/>
              <a:t>Переписка на маленьком экране мобильного телефона оказывает сильное воздействие на образ мышления моих сверстников. Они превращаются в акул пера, поскольку максимальный размер сообщения не должен превышать 160 знаков. Поэтому начинаются эксперименты с изобретением новых слов и значений, синтаксисом и морфологией, опущением гласных, использованием цифр и математических знаков. Для того чтобы написать сообщение или письмо мы можем воспользоваться: 1</a:t>
            </a:r>
            <a:r>
              <a:rPr lang="en-US" dirty="0" smtClean="0"/>
              <a:t>.</a:t>
            </a:r>
            <a:r>
              <a:rPr lang="ru-RU" dirty="0" smtClean="0"/>
              <a:t> Т9 </a:t>
            </a:r>
            <a:r>
              <a:rPr lang="en-US" dirty="0" smtClean="0"/>
              <a:t>2. Caps 3. </a:t>
            </a:r>
            <a:r>
              <a:rPr lang="ru-RU" dirty="0" smtClean="0"/>
              <a:t>Смайлики</a:t>
            </a:r>
          </a:p>
          <a:p>
            <a:r>
              <a:rPr lang="ru-RU" dirty="0" smtClean="0"/>
              <a:t>1</a:t>
            </a:r>
            <a:r>
              <a:rPr lang="en-US" dirty="0" smtClean="0"/>
              <a:t>.</a:t>
            </a:r>
            <a:r>
              <a:rPr lang="ru-RU" dirty="0" smtClean="0"/>
              <a:t> </a:t>
            </a:r>
            <a:r>
              <a:rPr lang="en-US" dirty="0" smtClean="0"/>
              <a:t>T</a:t>
            </a:r>
            <a:r>
              <a:rPr lang="ru-RU" dirty="0" smtClean="0"/>
              <a:t>9</a:t>
            </a:r>
            <a:r>
              <a:rPr lang="en-US" dirty="0" smtClean="0"/>
              <a:t>- </a:t>
            </a:r>
            <a:r>
              <a:rPr lang="ru-RU" dirty="0" smtClean="0"/>
              <a:t>Программа в телефоне</a:t>
            </a:r>
            <a:r>
              <a:rPr lang="en-US" dirty="0" smtClean="0"/>
              <a:t>.</a:t>
            </a:r>
            <a:r>
              <a:rPr lang="ru-RU" dirty="0" smtClean="0"/>
              <a:t> Используется для </a:t>
            </a:r>
            <a:r>
              <a:rPr lang="ru-RU" dirty="0" err="1" smtClean="0"/>
              <a:t>автозамены</a:t>
            </a:r>
            <a:r>
              <a:rPr lang="ru-RU" dirty="0" smtClean="0"/>
              <a:t> слов</a:t>
            </a:r>
            <a:r>
              <a:rPr lang="en-US" dirty="0" smtClean="0"/>
              <a:t>.</a:t>
            </a:r>
            <a:endParaRPr lang="ru-RU" dirty="0" smtClean="0"/>
          </a:p>
          <a:p>
            <a:r>
              <a:rPr lang="ru-RU" dirty="0" smtClean="0"/>
              <a:t>2</a:t>
            </a:r>
            <a:r>
              <a:rPr lang="en-US" dirty="0" smtClean="0"/>
              <a:t>. Caps</a:t>
            </a:r>
            <a:r>
              <a:rPr lang="ru-RU" dirty="0" smtClean="0"/>
              <a:t>- Большие буквы</a:t>
            </a:r>
            <a:r>
              <a:rPr lang="en-US" dirty="0" smtClean="0"/>
              <a:t>.</a:t>
            </a:r>
            <a:r>
              <a:rPr lang="ru-RU" dirty="0" smtClean="0"/>
              <a:t> Для того что показать что ты кричишь</a:t>
            </a:r>
            <a:r>
              <a:rPr lang="en-US" dirty="0" smtClean="0"/>
              <a:t>.</a:t>
            </a:r>
            <a:endParaRPr lang="ru-RU" dirty="0" smtClean="0"/>
          </a:p>
          <a:p>
            <a:r>
              <a:rPr lang="ru-RU" dirty="0" smtClean="0"/>
              <a:t>3</a:t>
            </a:r>
            <a:r>
              <a:rPr lang="en-US" dirty="0" smtClean="0"/>
              <a:t>. </a:t>
            </a:r>
            <a:r>
              <a:rPr lang="ru-RU" dirty="0" err="1" smtClean="0"/>
              <a:t>Смайлы</a:t>
            </a:r>
            <a:r>
              <a:rPr lang="ru-RU" dirty="0" smtClean="0"/>
              <a:t>- краткое изображение человеческих эмоций</a:t>
            </a:r>
            <a:r>
              <a:rPr lang="en-US" dirty="0" smtClean="0"/>
              <a:t>.</a:t>
            </a:r>
            <a:endParaRPr lang="ru-RU" dirty="0"/>
          </a:p>
        </p:txBody>
      </p:sp>
    </p:spTree>
    <p:extLst>
      <p:ext uri="{BB962C8B-B14F-4D97-AF65-F5344CB8AC3E}">
        <p14:creationId xmlns:p14="http://schemas.microsoft.com/office/powerpoint/2010/main" xmlns="" val="1847024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08504" cy="7017306"/>
          </a:xfrm>
          <a:prstGeom prst="rect">
            <a:avLst/>
          </a:prstGeom>
        </p:spPr>
        <p:txBody>
          <a:bodyPr wrap="square">
            <a:spAutoFit/>
          </a:bodyPr>
          <a:lstStyle/>
          <a:p>
            <a:r>
              <a:rPr lang="ru-RU" dirty="0"/>
              <a:t>4</a:t>
            </a:r>
            <a:r>
              <a:rPr lang="en-US" dirty="0"/>
              <a:t>.</a:t>
            </a:r>
            <a:r>
              <a:rPr lang="ru-RU" dirty="0"/>
              <a:t> Т9                                                                                                                               </a:t>
            </a:r>
            <a:r>
              <a:rPr lang="ru-RU" dirty="0" smtClean="0"/>
              <a:t>                 </a:t>
            </a:r>
            <a:r>
              <a:rPr lang="en-US" dirty="0" smtClean="0"/>
              <a:t>T9 — </a:t>
            </a:r>
            <a:r>
              <a:rPr lang="ru-RU" dirty="0" err="1" smtClean="0"/>
              <a:t>предиктивная</a:t>
            </a:r>
            <a:r>
              <a:rPr lang="ru-RU" dirty="0" smtClean="0"/>
              <a:t> (предугадывающая) система набора текстов для мобильных телефонов. Название T9 происходит от англ. </a:t>
            </a:r>
            <a:r>
              <a:rPr lang="ru-RU" dirty="0" err="1" smtClean="0"/>
              <a:t>Text</a:t>
            </a:r>
            <a:r>
              <a:rPr lang="ru-RU" dirty="0" smtClean="0"/>
              <a:t> </a:t>
            </a:r>
            <a:r>
              <a:rPr lang="ru-RU" dirty="0" err="1" smtClean="0"/>
              <a:t>on</a:t>
            </a:r>
            <a:r>
              <a:rPr lang="ru-RU" dirty="0" smtClean="0"/>
              <a:t> 9 </a:t>
            </a:r>
            <a:r>
              <a:rPr lang="ru-RU" dirty="0" err="1" smtClean="0"/>
              <a:t>keys</a:t>
            </a:r>
            <a:r>
              <a:rPr lang="ru-RU" dirty="0" smtClean="0"/>
              <a:t>, то есть набор текста на 9 кнопках.</a:t>
            </a:r>
          </a:p>
          <a:p>
            <a:r>
              <a:rPr lang="ru-RU" dirty="0" smtClean="0"/>
              <a:t>T9 разработана компанией </a:t>
            </a:r>
            <a:r>
              <a:rPr lang="ru-RU" dirty="0" err="1" smtClean="0"/>
              <a:t>Tegic</a:t>
            </a:r>
            <a:r>
              <a:rPr lang="ru-RU" dirty="0" smtClean="0"/>
              <a:t> </a:t>
            </a:r>
            <a:r>
              <a:rPr lang="ru-RU" dirty="0" err="1" smtClean="0"/>
              <a:t>Communications</a:t>
            </a:r>
            <a:r>
              <a:rPr lang="ru-RU" dirty="0" smtClean="0"/>
              <a:t> (создатель Клифф </a:t>
            </a:r>
            <a:r>
              <a:rPr lang="ru-RU" dirty="0" err="1" smtClean="0"/>
              <a:t>Кашлер</a:t>
            </a:r>
            <a:r>
              <a:rPr lang="ru-RU" dirty="0" smtClean="0"/>
              <a:t>), и используется в мобильных телефонах большинства крупных производителей.</a:t>
            </a:r>
          </a:p>
          <a:p>
            <a:r>
              <a:rPr lang="ru-RU" dirty="0" smtClean="0"/>
              <a:t>Первым мобильным телефоном с T9 стал </a:t>
            </a:r>
            <a:r>
              <a:rPr lang="ru-RU" dirty="0" err="1" smtClean="0"/>
              <a:t>Sagem</a:t>
            </a:r>
            <a:r>
              <a:rPr lang="ru-RU" dirty="0" smtClean="0"/>
              <a:t> MC 850, появившийся на рынке в 1999 году</a:t>
            </a:r>
            <a:r>
              <a:rPr lang="en-US" dirty="0" smtClean="0"/>
              <a:t>.</a:t>
            </a:r>
            <a:endParaRPr lang="ru-RU" dirty="0" smtClean="0"/>
          </a:p>
          <a:p>
            <a:r>
              <a:rPr lang="ru-RU" dirty="0" smtClean="0"/>
              <a:t>При наборе текста система T9 пытается предугадать, какое слово вы пытаетесь набрать, используя встроенный словарь, наиболее часто употребляемые слова подставляются первыми. Такой способ набора намного быстрее обычного, потому что позволяет избежать повторных нажатий. T9 подставляет только те слова, которые содержат столько букв, сколько набрано на данный момент, и, в отличие от системы </a:t>
            </a:r>
            <a:r>
              <a:rPr lang="ru-RU" dirty="0" err="1" smtClean="0"/>
              <a:t>iTap</a:t>
            </a:r>
            <a:r>
              <a:rPr lang="ru-RU" dirty="0" smtClean="0"/>
              <a:t>, более длинные слова не предугадываются.</a:t>
            </a:r>
          </a:p>
          <a:p>
            <a:r>
              <a:rPr lang="ru-RU" dirty="0" smtClean="0"/>
              <a:t>Функция продолжения слова появилась в Т9 версии 5.1</a:t>
            </a:r>
          </a:p>
          <a:p>
            <a:r>
              <a:rPr lang="ru-RU" dirty="0" err="1" smtClean="0"/>
              <a:t>iTap</a:t>
            </a:r>
            <a:r>
              <a:rPr lang="ru-RU" dirty="0" smtClean="0"/>
              <a:t> — система </a:t>
            </a:r>
            <a:r>
              <a:rPr lang="ru-RU" dirty="0" err="1" smtClean="0"/>
              <a:t>предиктивного</a:t>
            </a:r>
            <a:r>
              <a:rPr lang="ru-RU" dirty="0" smtClean="0"/>
              <a:t> набора текста для мобильных телефонов. Разработана фирмой </a:t>
            </a:r>
            <a:r>
              <a:rPr lang="ru-RU" dirty="0" err="1" smtClean="0"/>
              <a:t>Motorola</a:t>
            </a:r>
            <a:r>
              <a:rPr lang="ru-RU" dirty="0" smtClean="0"/>
              <a:t> для использования в своих аппаратах, также может быть лицензирована другими компаниями.</a:t>
            </a:r>
          </a:p>
          <a:p>
            <a:r>
              <a:rPr lang="ru-RU" dirty="0" err="1" smtClean="0"/>
              <a:t>iTap</a:t>
            </a:r>
            <a:r>
              <a:rPr lang="ru-RU" dirty="0" smtClean="0"/>
              <a:t> имеет существенное отличие от системы T9, которую она была призвана заменить. Если T9 всегда пытается подставить слово, имеющее столько букв, сколько набрано на данный момент, то </a:t>
            </a:r>
            <a:r>
              <a:rPr lang="ru-RU" dirty="0" err="1" smtClean="0"/>
              <a:t>iTap</a:t>
            </a:r>
            <a:r>
              <a:rPr lang="ru-RU" dirty="0" smtClean="0"/>
              <a:t> пытается предугадать и более длинные слова, анализируя не только набранные буквы текущего слова, но и предыдущий текст. Кроме того, </a:t>
            </a:r>
            <a:r>
              <a:rPr lang="ru-RU" dirty="0" err="1" smtClean="0"/>
              <a:t>iTap</a:t>
            </a:r>
            <a:r>
              <a:rPr lang="ru-RU" dirty="0" smtClean="0"/>
              <a:t> может предугадывать даже короткие фразы. Такая особенность позволяет существенно ускорить набор текста, особенно если в тексте в основном используются простые и наиболее употребляемые слова и фразы</a:t>
            </a:r>
            <a:r>
              <a:rPr lang="en-US" dirty="0" smtClean="0"/>
              <a:t>.</a:t>
            </a:r>
            <a:endParaRPr lang="ru-RU" dirty="0"/>
          </a:p>
        </p:txBody>
      </p:sp>
    </p:spTree>
    <p:extLst>
      <p:ext uri="{BB962C8B-B14F-4D97-AF65-F5344CB8AC3E}">
        <p14:creationId xmlns:p14="http://schemas.microsoft.com/office/powerpoint/2010/main" xmlns="" val="1198253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96" y="0"/>
            <a:ext cx="9144000" cy="5632311"/>
          </a:xfrm>
          <a:prstGeom prst="rect">
            <a:avLst/>
          </a:prstGeom>
        </p:spPr>
        <p:txBody>
          <a:bodyPr wrap="square">
            <a:spAutoFit/>
          </a:bodyPr>
          <a:lstStyle/>
          <a:p>
            <a:r>
              <a:rPr lang="ru-RU" dirty="0"/>
              <a:t>5. Смайлики                                                                                                                                                         </a:t>
            </a:r>
            <a:r>
              <a:rPr lang="vi-VN" dirty="0" smtClean="0"/>
              <a:t>Эмо́тикон (англ. </a:t>
            </a:r>
            <a:r>
              <a:rPr lang="en-US" dirty="0" smtClean="0"/>
              <a:t>emoticon, emotion icon — «</a:t>
            </a:r>
            <a:r>
              <a:rPr lang="ru-RU" dirty="0" smtClean="0"/>
              <a:t>иконка с эмоцией</a:t>
            </a:r>
            <a:r>
              <a:rPr lang="en-US" dirty="0" smtClean="0"/>
              <a:t>»), </a:t>
            </a:r>
            <a:r>
              <a:rPr lang="ru-RU" dirty="0" err="1" smtClean="0"/>
              <a:t>эмотико́нка</a:t>
            </a:r>
            <a:r>
              <a:rPr lang="ru-RU" dirty="0" smtClean="0"/>
              <a:t>, </a:t>
            </a:r>
            <a:r>
              <a:rPr lang="ru-RU" dirty="0" err="1" smtClean="0"/>
              <a:t>эмоцико́нка</a:t>
            </a:r>
            <a:r>
              <a:rPr lang="ru-RU" dirty="0" smtClean="0"/>
              <a:t> — пиктограмма, изображающая эмоцию; чаще всего составляется из типографских знаков. Особое распространение получил в Интернете и SMS (и пр. текстовых сообщениях), однако в последнее время используется повсеместно. В повседневной русской речи обычно называются </a:t>
            </a:r>
            <a:r>
              <a:rPr lang="en-US" dirty="0" smtClean="0"/>
              <a:t>«</a:t>
            </a:r>
            <a:r>
              <a:rPr lang="ru-RU" dirty="0" smtClean="0"/>
              <a:t>смайликами</a:t>
            </a:r>
            <a:r>
              <a:rPr lang="en-US" dirty="0" smtClean="0"/>
              <a:t>» </a:t>
            </a:r>
            <a:r>
              <a:rPr lang="ru-RU" dirty="0" smtClean="0"/>
              <a:t>независимо от выражения (хотя фактически слово </a:t>
            </a:r>
            <a:r>
              <a:rPr lang="en-US" dirty="0" smtClean="0"/>
              <a:t>«</a:t>
            </a:r>
            <a:r>
              <a:rPr lang="ru-RU" dirty="0" smtClean="0"/>
              <a:t>смайлик</a:t>
            </a:r>
            <a:r>
              <a:rPr lang="en-US" dirty="0" smtClean="0"/>
              <a:t>» </a:t>
            </a:r>
            <a:r>
              <a:rPr lang="ru-RU" dirty="0" smtClean="0"/>
              <a:t>имеет иное значение).                                                                                                                                           </a:t>
            </a:r>
          </a:p>
          <a:p>
            <a:r>
              <a:rPr lang="ru-RU" dirty="0" smtClean="0"/>
              <a:t>Смайлики широко используются в популярной культуре, само слово </a:t>
            </a:r>
            <a:r>
              <a:rPr lang="en-US" dirty="0" smtClean="0"/>
              <a:t>«</a:t>
            </a:r>
            <a:r>
              <a:rPr lang="ru-RU" dirty="0" smtClean="0"/>
              <a:t>смайлик</a:t>
            </a:r>
            <a:r>
              <a:rPr lang="en-US" dirty="0" smtClean="0"/>
              <a:t>» </a:t>
            </a:r>
            <a:r>
              <a:rPr lang="ru-RU" dirty="0" smtClean="0"/>
              <a:t>также часто применяется как общий термин для любого </a:t>
            </a:r>
            <a:r>
              <a:rPr lang="ru-RU" dirty="0" err="1" smtClean="0"/>
              <a:t>эмотикона</a:t>
            </a:r>
            <a:r>
              <a:rPr lang="ru-RU" dirty="0" smtClean="0"/>
              <a:t> (изображения эмоции не графикой, а знаками препинания).</a:t>
            </a:r>
          </a:p>
          <a:p>
            <a:r>
              <a:rPr lang="ru-RU" dirty="0" smtClean="0"/>
              <a:t>Другими словами, Смайлик представляет собой небольшую симпатичную рожицу, которую помещают в текстовое сообщение для того, чтобы передать вместе с текстом еще и свою эмоцию, свое настроение: радость, изумление, огорчение, недоумение и т.п.</a:t>
            </a:r>
          </a:p>
          <a:p>
            <a:r>
              <a:rPr lang="ru-RU" dirty="0" smtClean="0"/>
              <a:t>Впервые в истории использовать скобку в качестве улыбки догадался проживавший в США русский писатель Владимир Набоков, а профессор Университета </a:t>
            </a:r>
            <a:r>
              <a:rPr lang="ru-RU" dirty="0" err="1" smtClean="0"/>
              <a:t>Карнеги-Меллона</a:t>
            </a:r>
            <a:r>
              <a:rPr lang="ru-RU" dirty="0" smtClean="0"/>
              <a:t>  Скотт </a:t>
            </a:r>
            <a:r>
              <a:rPr lang="ru-RU" dirty="0" err="1" smtClean="0"/>
              <a:t>Фалман</a:t>
            </a:r>
            <a:r>
              <a:rPr lang="ru-RU" dirty="0" smtClean="0"/>
              <a:t> предложил использовать последовательность символов :-) в качестве смайлика уже официально, как средство письменной коммуникации с целью уточнения, конкретизации смысла основного сообщения.</a:t>
            </a:r>
          </a:p>
          <a:p>
            <a:r>
              <a:rPr lang="ru-RU" dirty="0" err="1" smtClean="0"/>
              <a:t>Эмотиконы</a:t>
            </a:r>
            <a:r>
              <a:rPr lang="ru-RU" dirty="0" smtClean="0"/>
              <a:t> предназначены для того, чтобы более богато и разнообразно дополнять смысл высказывания, уточнять его экспрессивно-интонационную окраску.</a:t>
            </a:r>
          </a:p>
        </p:txBody>
      </p:sp>
    </p:spTree>
    <p:extLst>
      <p:ext uri="{BB962C8B-B14F-4D97-AF65-F5344CB8AC3E}">
        <p14:creationId xmlns:p14="http://schemas.microsoft.com/office/powerpoint/2010/main" xmlns="" val="3423083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48" y="0"/>
            <a:ext cx="9026547" cy="2031325"/>
          </a:xfrm>
          <a:prstGeom prst="rect">
            <a:avLst/>
          </a:prstGeom>
        </p:spPr>
        <p:txBody>
          <a:bodyPr wrap="square">
            <a:spAutoFit/>
          </a:bodyPr>
          <a:lstStyle/>
          <a:p>
            <a:r>
              <a:rPr lang="en-US" dirty="0"/>
              <a:t>6.Caps</a:t>
            </a:r>
            <a:r>
              <a:rPr lang="ru-RU" dirty="0"/>
              <a:t>                                                                                                                                                 </a:t>
            </a:r>
            <a:r>
              <a:rPr lang="ru-RU" dirty="0" smtClean="0"/>
              <a:t>Не стоит набирать сообщение </a:t>
            </a:r>
            <a:r>
              <a:rPr lang="ru-RU" dirty="0" err="1" smtClean="0"/>
              <a:t>капсом</a:t>
            </a:r>
            <a:r>
              <a:rPr lang="ru-RU" dirty="0" smtClean="0"/>
              <a:t> (большими буквами), чтобы вас скорее заметили: использование </a:t>
            </a:r>
            <a:r>
              <a:rPr lang="ru-RU" dirty="0" err="1" smtClean="0"/>
              <a:t>капса</a:t>
            </a:r>
            <a:r>
              <a:rPr lang="ru-RU" dirty="0" smtClean="0"/>
              <a:t> в Сети приравнивается к повышению голоса и считается грубым. Также нежелательно писать сообщения </a:t>
            </a:r>
            <a:r>
              <a:rPr lang="ru-RU" dirty="0" err="1" smtClean="0"/>
              <a:t>ВоТ</a:t>
            </a:r>
            <a:r>
              <a:rPr lang="ru-RU" dirty="0" smtClean="0"/>
              <a:t> </a:t>
            </a:r>
            <a:r>
              <a:rPr lang="ru-RU" dirty="0" err="1" smtClean="0"/>
              <a:t>тАкИм</a:t>
            </a:r>
            <a:r>
              <a:rPr lang="ru-RU" dirty="0" smtClean="0"/>
              <a:t> </a:t>
            </a:r>
            <a:r>
              <a:rPr lang="ru-RU" dirty="0" err="1" smtClean="0"/>
              <a:t>ВоТ</a:t>
            </a:r>
            <a:r>
              <a:rPr lang="ru-RU" dirty="0" smtClean="0"/>
              <a:t> </a:t>
            </a:r>
            <a:r>
              <a:rPr lang="ru-RU" dirty="0" err="1" smtClean="0"/>
              <a:t>оБрАзОм</a:t>
            </a:r>
            <a:r>
              <a:rPr lang="ru-RU" dirty="0" smtClean="0"/>
              <a:t>. </a:t>
            </a:r>
          </a:p>
          <a:p>
            <a:r>
              <a:rPr lang="ru-RU" dirty="0" err="1" smtClean="0"/>
              <a:t>Комп</a:t>
            </a:r>
            <a:r>
              <a:rPr lang="ru-RU" dirty="0" smtClean="0"/>
              <a:t>. жарг. режим ввода текста прописными буквами</a:t>
            </a:r>
            <a:r>
              <a:rPr lang="en-US" dirty="0" smtClean="0"/>
              <a:t>.</a:t>
            </a:r>
            <a:r>
              <a:rPr lang="ru-RU" dirty="0" smtClean="0"/>
              <a:t> Не злоупотребляйте </a:t>
            </a:r>
            <a:r>
              <a:rPr lang="en-US" dirty="0" smtClean="0"/>
              <a:t>«</a:t>
            </a:r>
            <a:r>
              <a:rPr lang="ru-RU" dirty="0" err="1" smtClean="0"/>
              <a:t>капсом</a:t>
            </a:r>
            <a:r>
              <a:rPr lang="en-US" dirty="0" smtClean="0"/>
              <a:t>». </a:t>
            </a:r>
            <a:r>
              <a:rPr lang="ru-RU" dirty="0" smtClean="0"/>
              <a:t>Текст, написанный прописными буквами, — неудобочитаем и воспринимается читателем как КРИЧАЩИЙ. </a:t>
            </a:r>
          </a:p>
        </p:txBody>
      </p:sp>
    </p:spTree>
    <p:extLst>
      <p:ext uri="{BB962C8B-B14F-4D97-AF65-F5344CB8AC3E}">
        <p14:creationId xmlns:p14="http://schemas.microsoft.com/office/powerpoint/2010/main" xmlns="" val="4092085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66</TotalTime>
  <Words>3082</Words>
  <Application>Microsoft Office PowerPoint</Application>
  <PresentationFormat>Экран (4:3)</PresentationFormat>
  <Paragraphs>132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Приложение</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ярик</cp:lastModifiedBy>
  <cp:revision>35</cp:revision>
  <dcterms:created xsi:type="dcterms:W3CDTF">2017-05-16T15:17:09Z</dcterms:created>
  <dcterms:modified xsi:type="dcterms:W3CDTF">2017-09-06T02:46:50Z</dcterms:modified>
</cp:coreProperties>
</file>