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8" r:id="rId9"/>
    <p:sldId id="263" r:id="rId10"/>
    <p:sldId id="264" r:id="rId11"/>
    <p:sldId id="265" r:id="rId12"/>
    <p:sldId id="269" r:id="rId13"/>
    <p:sldId id="267" r:id="rId14"/>
    <p:sldId id="266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7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1772816"/>
            <a:ext cx="7484368" cy="1470025"/>
          </a:xfrm>
        </p:spPr>
        <p:txBody>
          <a:bodyPr/>
          <a:lstStyle>
            <a:lvl1pPr>
              <a:defRPr b="1">
                <a:solidFill>
                  <a:schemeClr val="bg2">
                    <a:lumMod val="10000"/>
                  </a:schemeClr>
                </a:solidFill>
                <a:latin typeface="Century" pitchFamily="18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7784" y="3284984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2">
                    <a:lumMod val="25000"/>
                  </a:schemeClr>
                </a:solidFill>
                <a:latin typeface="Century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B239A-DCF0-4ABC-A9AB-A58CB6E93A72}" type="datetimeFigureOut">
              <a:rPr lang="ru-RU"/>
              <a:pPr>
                <a:defRPr/>
              </a:pPr>
              <a:t>24.10.2017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7F186-6077-46BF-9189-59DB16B495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2948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81D4F-D498-473C-9B25-8E536BF55DB3}" type="datetimeFigureOut">
              <a:rPr lang="ru-RU"/>
              <a:pPr>
                <a:defRPr/>
              </a:pPr>
              <a:t>24.10.2017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9CD8E-6F38-42B5-B783-D07AF959A6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2474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9A68B-A4D4-4962-8FC1-4A246548206F}" type="datetimeFigureOut">
              <a:rPr lang="ru-RU"/>
              <a:pPr>
                <a:defRPr/>
              </a:pPr>
              <a:t>24.10.2017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C87A6-EE67-4B7D-B797-082DE42B7E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5313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1958F-2823-4386-8AAC-CAD4F2384CAB}" type="datetimeFigureOut">
              <a:rPr lang="ru-RU"/>
              <a:pPr>
                <a:defRPr/>
              </a:pPr>
              <a:t>24.10.2017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0A626-783D-4E22-A18A-FCA64C4D95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1264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ABF71-0534-40C7-A1F3-4788E5AF6FA3}" type="datetimeFigureOut">
              <a:rPr lang="ru-RU"/>
              <a:pPr>
                <a:defRPr/>
              </a:pPr>
              <a:t>24.10.2017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E1D4A-EAAC-4D51-8C31-6A7083A1D2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7472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45416-049C-4CAA-91BF-B93E4A97DB19}" type="datetimeFigureOut">
              <a:rPr lang="ru-RU"/>
              <a:pPr>
                <a:defRPr/>
              </a:pPr>
              <a:t>24.10.2017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08108-FD53-4674-940B-D6F2889B11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3123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D4BFA0-5232-4BB3-AF10-2FCA8115FE83}" type="datetimeFigureOut">
              <a:rPr lang="ru-RU"/>
              <a:pPr>
                <a:defRPr/>
              </a:pPr>
              <a:t>24.10.2017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A5EB8-A625-4B0E-8612-1D95FA1076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974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9991D-51B4-4AA9-8722-AA0CD2C14F94}" type="datetimeFigureOut">
              <a:rPr lang="ru-RU"/>
              <a:pPr>
                <a:defRPr/>
              </a:pPr>
              <a:t>24.10.2017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3FA34-3BFF-4C65-8CE3-47587A0AF6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8064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ADCEF-6F5B-40A9-A484-1039256465D2}" type="datetimeFigureOut">
              <a:rPr lang="ru-RU"/>
              <a:pPr>
                <a:defRPr/>
              </a:pPr>
              <a:t>24.10.2017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3ECBD0-1EC1-45F5-B2A8-99B5452C30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001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92A96-E566-4A3B-B911-BED058122C94}" type="datetimeFigureOut">
              <a:rPr lang="ru-RU"/>
              <a:pPr>
                <a:defRPr/>
              </a:pPr>
              <a:t>24.10.2017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BA51E-E0AC-44F7-A233-E4CD935D6D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554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9DC84-541E-4908-98FF-9DCC1C44636A}" type="datetimeFigureOut">
              <a:rPr lang="ru-RU"/>
              <a:pPr>
                <a:defRPr/>
              </a:pPr>
              <a:t>24.10.2017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B2669-B6AC-4CC8-83A8-BC996E3960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7472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75000"/>
              </a:schemeClr>
            </a:gs>
            <a:gs pos="21000">
              <a:schemeClr val="bg2">
                <a:lumMod val="90000"/>
              </a:schemeClr>
            </a:gs>
            <a:gs pos="46000">
              <a:schemeClr val="bg2"/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34972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1619250" y="1600200"/>
            <a:ext cx="70675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3379803-EA1E-4129-9971-E849126A5776}" type="datetimeFigureOut">
              <a:rPr lang="ru-RU"/>
              <a:pPr>
                <a:defRPr/>
              </a:pPr>
              <a:t>24.10.2017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4F4884B-4E01-45CE-BEB1-5D59E39BAF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i="1" kern="1200">
          <a:solidFill>
            <a:srgbClr val="1E1C11"/>
          </a:solidFill>
          <a:latin typeface="Century" pitchFamily="18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rgbClr val="1E1C11"/>
          </a:solidFill>
          <a:latin typeface="Century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rgbClr val="1E1C11"/>
          </a:solidFill>
          <a:latin typeface="Century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rgbClr val="1E1C11"/>
          </a:solidFill>
          <a:latin typeface="Century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rgbClr val="1E1C11"/>
          </a:solidFill>
          <a:latin typeface="Century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rgbClr val="1E1C11"/>
          </a:solidFill>
          <a:latin typeface="Century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rgbClr val="1E1C11"/>
          </a:solidFill>
          <a:latin typeface="Century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rgbClr val="1E1C11"/>
          </a:solidFill>
          <a:latin typeface="Century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rgbClr val="1E1C11"/>
          </a:solidFill>
          <a:latin typeface="Century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Century" pitchFamily="18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Century" pitchFamily="18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Century" pitchFamily="18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Century" pitchFamily="18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Century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hyperlink" Target="Produce_4.avi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krugosvet.ru/images/1009584_9584_101.jp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295198"/>
            <a:ext cx="74168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0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МОУ «</a:t>
            </a:r>
            <a:r>
              <a:rPr lang="ru-RU" altLang="ru-RU" sz="20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Шерагульская</a:t>
            </a:r>
            <a:r>
              <a:rPr lang="ru-RU" altLang="ru-RU" sz="20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средняя общеобразовательная школа»</a:t>
            </a:r>
            <a:br>
              <a:rPr lang="ru-RU" altLang="ru-RU" sz="20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Тулунский</a:t>
            </a:r>
            <a:r>
              <a:rPr lang="ru-RU" altLang="ru-RU" sz="20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район</a:t>
            </a:r>
            <a:endParaRPr lang="ru-RU" kern="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96136" y="3861048"/>
            <a:ext cx="2664296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altLang="ru-RU" sz="4000" b="1" i="1" dirty="0">
                <a:solidFill>
                  <a:srgbClr val="002060"/>
                </a:solidFill>
                <a:latin typeface="Arial" charset="0"/>
              </a:rPr>
              <a:t>Лыткина </a:t>
            </a:r>
            <a:endParaRPr lang="en-US" altLang="ru-RU" sz="4000" b="1" i="1" dirty="0">
              <a:solidFill>
                <a:srgbClr val="002060"/>
              </a:solidFill>
              <a:latin typeface="Arial" charset="0"/>
            </a:endParaRPr>
          </a:p>
          <a:p>
            <a:pPr lvl="0" algn="ctr"/>
            <a:r>
              <a:rPr lang="ru-RU" altLang="ru-RU" sz="4000" b="1" i="1" dirty="0">
                <a:solidFill>
                  <a:srgbClr val="002060"/>
                </a:solidFill>
                <a:latin typeface="Arial" charset="0"/>
              </a:rPr>
              <a:t>Галина </a:t>
            </a:r>
          </a:p>
          <a:p>
            <a:pPr lvl="0" algn="ctr"/>
            <a:r>
              <a:rPr lang="ru-RU" altLang="ru-RU" sz="2800" b="1" dirty="0">
                <a:latin typeface="Arial" charset="0"/>
              </a:rPr>
              <a:t>ученица </a:t>
            </a:r>
            <a:endParaRPr lang="en-US" altLang="ru-RU" sz="2800" b="1" dirty="0">
              <a:latin typeface="Arial" charset="0"/>
            </a:endParaRPr>
          </a:p>
          <a:p>
            <a:pPr lvl="0" algn="ctr"/>
            <a:r>
              <a:rPr lang="ru-RU" altLang="ru-RU" sz="2800" b="1" dirty="0" smtClean="0">
                <a:latin typeface="Arial" charset="0"/>
              </a:rPr>
              <a:t>10</a:t>
            </a:r>
            <a:r>
              <a:rPr lang="ru-RU" altLang="ru-RU" sz="2800" b="1" dirty="0" smtClean="0">
                <a:latin typeface="Arial" charset="0"/>
              </a:rPr>
              <a:t> </a:t>
            </a:r>
            <a:r>
              <a:rPr lang="ru-RU" altLang="ru-RU" sz="2800" b="1" dirty="0">
                <a:latin typeface="Arial" charset="0"/>
              </a:rPr>
              <a:t>класса</a:t>
            </a:r>
          </a:p>
        </p:txBody>
      </p:sp>
      <p:pic>
        <p:nvPicPr>
          <p:cNvPr id="6" name="Рисунок 5" descr="C:\Users\1\Desktop\i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852936"/>
            <a:ext cx="5051761" cy="374441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123728" y="1556792"/>
            <a:ext cx="54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Необычное в обычном</a:t>
            </a:r>
            <a:endParaRPr lang="ru-RU" sz="4000" b="1" i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:\Users\1\Desktop\голограммы\h0P6gtq__to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996952"/>
            <a:ext cx="4797127" cy="36693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6632"/>
            <a:ext cx="4889500" cy="365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180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1\Desktop\голограммы\2lkb2TbuG5c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8640"/>
            <a:ext cx="3672408" cy="5040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1\Desktop\Фото518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670" y="2332020"/>
            <a:ext cx="4498504" cy="36172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197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нпк\20170331_1938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979" y="188640"/>
            <a:ext cx="4512501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\Desktop\нпк\20170331_2001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852936"/>
            <a:ext cx="5137083" cy="3852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5-конечная звезда 1">
            <a:hlinkClick r:id="rId4" action="ppaction://hlinkfile"/>
          </p:cNvPr>
          <p:cNvSpPr/>
          <p:nvPr/>
        </p:nvSpPr>
        <p:spPr>
          <a:xfrm>
            <a:off x="7524328" y="5480214"/>
            <a:ext cx="1224136" cy="93610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198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1\Desktop\0feb7a56-f8c1-45e1-a412-a7edf8141f4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412776"/>
            <a:ext cx="6336704" cy="38164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07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66701" y="2492896"/>
            <a:ext cx="6907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Спасибо за внимание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2067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1\Desktop\нпк 2016\IMG_20160325_21171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4608512" cy="329578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1\Desktop\нпк 2016\IMG_20160325_212058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69" r="-1779" b="32308"/>
          <a:stretch/>
        </p:blipFill>
        <p:spPr bwMode="auto">
          <a:xfrm>
            <a:off x="4067944" y="2495831"/>
            <a:ext cx="4664348" cy="38061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1611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07704" y="764704"/>
            <a:ext cx="676875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Цель работы: 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ознакомление</a:t>
            </a:r>
            <a:r>
              <a:rPr lang="ru-RU" sz="200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с</a:t>
            </a:r>
            <a:r>
              <a:rPr lang="ru-RU" sz="200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физическими принципами  создания 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З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D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 - голограммы, и получение ее в домашних условиях</a:t>
            </a:r>
            <a:endParaRPr lang="ru-RU" sz="20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Задачи: </a:t>
            </a:r>
            <a:endParaRPr lang="ru-RU" sz="2000" dirty="0" smtClean="0"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Изучить литературу по данной теме</a:t>
            </a:r>
            <a:endParaRPr lang="ru-RU" sz="2000" dirty="0" smtClean="0"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Изучить физические принципы создания голограмм</a:t>
            </a:r>
            <a:endParaRPr lang="ru-RU" sz="2000" dirty="0" smtClean="0"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Описать и изготовить установку для воспроизведения 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З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D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 голограммы в домашних условиях</a:t>
            </a:r>
            <a:endParaRPr lang="ru-RU" sz="2000" dirty="0" smtClean="0"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Собрать экспериментальную установку 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 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 получить 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З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D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голограммы 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31640" y="5517933"/>
            <a:ext cx="7344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Гипотеза: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если создать 3D - проектор своими руками, то появится возможность демонстрировать  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видеоголограммы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 в домашних условиях.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22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 IEEE     ДЕННИС ГАБОР      ">
            <a:hlinkClick r:id="rId2" tooltip=" IEEE     ДЕННИС ГАБОР      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536" y="116632"/>
            <a:ext cx="3242797" cy="430167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374774" y="836712"/>
            <a:ext cx="5742384" cy="5115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3200" dirty="0">
                <a:solidFill>
                  <a:prstClr val="black"/>
                </a:solidFill>
                <a:latin typeface="Calibri"/>
              </a:rPr>
              <a:t>Идеи и принципы голографии сформулировал в </a:t>
            </a:r>
            <a:r>
              <a:rPr lang="ru-RU" sz="3200" b="1" dirty="0" smtClean="0">
                <a:solidFill>
                  <a:srgbClr val="FF0000"/>
                </a:solidFill>
                <a:latin typeface="Calibri"/>
              </a:rPr>
              <a:t>1947</a:t>
            </a:r>
            <a:r>
              <a:rPr lang="ru-RU" sz="3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3200" dirty="0">
                <a:solidFill>
                  <a:prstClr val="black"/>
                </a:solidFill>
                <a:latin typeface="Calibri"/>
              </a:rPr>
              <a:t>г. </a:t>
            </a:r>
            <a:r>
              <a:rPr lang="ru-RU" sz="3200" b="1" dirty="0">
                <a:solidFill>
                  <a:prstClr val="black"/>
                </a:solidFill>
                <a:latin typeface="Calibri"/>
              </a:rPr>
              <a:t>венгерский физик </a:t>
            </a:r>
            <a:r>
              <a:rPr lang="ru-RU" sz="3200" b="1" dirty="0" err="1">
                <a:solidFill>
                  <a:srgbClr val="FF0000"/>
                </a:solidFill>
                <a:latin typeface="Calibri"/>
              </a:rPr>
              <a:t>Деннис</a:t>
            </a:r>
            <a:r>
              <a:rPr lang="ru-RU" sz="320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ru-RU" sz="3200" b="1" dirty="0" err="1">
                <a:solidFill>
                  <a:srgbClr val="FF0000"/>
                </a:solidFill>
                <a:latin typeface="Calibri"/>
              </a:rPr>
              <a:t>Габор</a:t>
            </a:r>
            <a:r>
              <a:rPr lang="ru-RU" sz="3200" dirty="0">
                <a:solidFill>
                  <a:prstClr val="black"/>
                </a:solidFill>
                <a:latin typeface="Calibri"/>
              </a:rPr>
              <a:t>. </a:t>
            </a:r>
          </a:p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3200" dirty="0">
                <a:solidFill>
                  <a:prstClr val="black"/>
                </a:solidFill>
                <a:latin typeface="Calibri"/>
              </a:rPr>
              <a:t>Как это иногда бывает в науке, </a:t>
            </a:r>
            <a:r>
              <a:rPr lang="ru-RU" sz="3200" b="1" dirty="0">
                <a:solidFill>
                  <a:srgbClr val="FF0000"/>
                </a:solidFill>
                <a:latin typeface="Calibri"/>
              </a:rPr>
              <a:t>идея голографии </a:t>
            </a:r>
            <a:r>
              <a:rPr lang="ru-RU" sz="3200" dirty="0">
                <a:solidFill>
                  <a:prstClr val="black"/>
                </a:solidFill>
                <a:latin typeface="Calibri"/>
              </a:rPr>
              <a:t>родилась </a:t>
            </a:r>
            <a:r>
              <a:rPr lang="ru-RU" sz="3200" b="1" dirty="0">
                <a:solidFill>
                  <a:prstClr val="black"/>
                </a:solidFill>
                <a:latin typeface="Calibri"/>
              </a:rPr>
              <a:t>при разработке </a:t>
            </a:r>
            <a:r>
              <a:rPr lang="ru-RU" sz="3200" dirty="0">
                <a:solidFill>
                  <a:prstClr val="black"/>
                </a:solidFill>
                <a:latin typeface="Calibri"/>
              </a:rPr>
              <a:t>совсем другой проблемы — </a:t>
            </a:r>
            <a:r>
              <a:rPr lang="ru-RU" sz="3200" b="1" dirty="0">
                <a:solidFill>
                  <a:srgbClr val="FF0000"/>
                </a:solidFill>
                <a:latin typeface="Calibri"/>
              </a:rPr>
              <a:t>усовершенствования электронного микроскопа</a:t>
            </a:r>
            <a:r>
              <a:rPr lang="ru-RU" sz="3200" dirty="0">
                <a:solidFill>
                  <a:prstClr val="black"/>
                </a:solidFill>
                <a:latin typeface="Calibri"/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779912" y="11663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Когда родилась идея?</a:t>
            </a:r>
            <a:endParaRPr kumimoji="0" lang="ru-RU" sz="32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24190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63688" y="116631"/>
            <a:ext cx="7128792" cy="2899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ct val="20000"/>
              </a:spcBef>
              <a:spcAft>
                <a:spcPts val="0"/>
              </a:spcAft>
            </a:pPr>
            <a:r>
              <a:rPr lang="ru-RU" sz="4000" dirty="0" smtClean="0">
                <a:solidFill>
                  <a:prstClr val="black"/>
                </a:solidFill>
                <a:latin typeface="Calibri"/>
              </a:rPr>
              <a:t>  Что такое </a:t>
            </a:r>
            <a:r>
              <a:rPr lang="ru-RU" sz="4000" b="1" dirty="0" smtClean="0">
                <a:solidFill>
                  <a:srgbClr val="002060"/>
                </a:solidFill>
                <a:latin typeface="Calibri"/>
              </a:rPr>
              <a:t>голография</a:t>
            </a:r>
            <a:r>
              <a:rPr lang="ru-RU" sz="4000" dirty="0" smtClean="0">
                <a:solidFill>
                  <a:prstClr val="black"/>
                </a:solidFill>
                <a:latin typeface="Calibri"/>
              </a:rPr>
              <a:t>?</a:t>
            </a:r>
          </a:p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Название 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происходит от греческих слов </a:t>
            </a:r>
            <a:r>
              <a:rPr lang="ru-RU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holos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полный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grapho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пишу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что означает 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полную запись изображения</a:t>
            </a:r>
            <a:r>
              <a:rPr lang="ru-RU" sz="4000" dirty="0">
                <a:solidFill>
                  <a:prstClr val="black"/>
                </a:solidFill>
                <a:latin typeface="Calibri"/>
              </a:rPr>
              <a:t>.</a:t>
            </a:r>
          </a:p>
        </p:txBody>
      </p:sp>
      <p:pic>
        <p:nvPicPr>
          <p:cNvPr id="5" name="Picture 2" descr="http://dic.academic.ru/pictures/wiki/files/50/2_hologram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15152" y="3140968"/>
            <a:ext cx="3964809" cy="29746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5049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19672" y="476672"/>
            <a:ext cx="7288562" cy="5213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Голограммы обладают </a:t>
            </a: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уникальным свойством - 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восстанавливать полноценное объемное изображение 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реальных предметов</a:t>
            </a: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отличие от фотографии, создающей плоское изображение, </a:t>
            </a: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голографическое изображение может воспроизводить 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точную трехмерную копию </a:t>
            </a: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оригинального объекта</a:t>
            </a:r>
            <a:r>
              <a:rPr lang="ru-RU" sz="32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0" fontAlgn="auto">
              <a:spcBef>
                <a:spcPct val="20000"/>
              </a:spcBef>
              <a:spcAft>
                <a:spcPts val="0"/>
              </a:spcAft>
            </a:pPr>
            <a:endParaRPr lang="ru-RU" sz="3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0502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wwww.digimedia.ruwwww.digimedia.ru/UserFiles/image/materials/2008/05/holograph/yuri%2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28" y="260648"/>
            <a:ext cx="4298151" cy="302433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95936" y="3474929"/>
            <a:ext cx="4572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2800" dirty="0">
                <a:solidFill>
                  <a:prstClr val="black"/>
                </a:solidFill>
                <a:latin typeface="Calibri"/>
              </a:rPr>
              <a:t>В </a:t>
            </a:r>
            <a:r>
              <a:rPr lang="ru-RU" sz="2800" b="1" dirty="0">
                <a:solidFill>
                  <a:srgbClr val="FF0000"/>
                </a:solidFill>
                <a:latin typeface="Calibri"/>
              </a:rPr>
              <a:t>1962 г</a:t>
            </a:r>
            <a:r>
              <a:rPr lang="ru-RU" sz="2800" b="1" dirty="0">
                <a:solidFill>
                  <a:prstClr val="black"/>
                </a:solidFill>
                <a:latin typeface="Calibri"/>
              </a:rPr>
              <a:t>. российский физик </a:t>
            </a:r>
            <a:r>
              <a:rPr lang="ru-RU" sz="2800" b="1" dirty="0">
                <a:solidFill>
                  <a:srgbClr val="FF0000"/>
                </a:solidFill>
                <a:latin typeface="Calibri"/>
              </a:rPr>
              <a:t>Юрий Николаевич Денисюк</a:t>
            </a:r>
            <a:r>
              <a:rPr lang="ru-RU" sz="2800" b="1" dirty="0">
                <a:solidFill>
                  <a:prstClr val="black"/>
                </a:solidFill>
                <a:latin typeface="Calibri"/>
              </a:rPr>
              <a:t> предложил интересный и перспективный метод голографии </a:t>
            </a:r>
            <a:r>
              <a:rPr lang="ru-RU" sz="2800" b="1" dirty="0">
                <a:solidFill>
                  <a:srgbClr val="FF0000"/>
                </a:solidFill>
                <a:latin typeface="Calibri"/>
              </a:rPr>
              <a:t>с записью в трехмерной среде</a:t>
            </a:r>
            <a:r>
              <a:rPr lang="ru-RU" sz="2800" b="1" dirty="0">
                <a:solidFill>
                  <a:prstClr val="black"/>
                </a:solidFill>
                <a:latin typeface="Calibri"/>
              </a:rPr>
              <a:t>.</a:t>
            </a:r>
            <a:endParaRPr lang="ru-RU" sz="28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8043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11647"/>
            <a:ext cx="5943600" cy="3342640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924944"/>
            <a:ext cx="5940425" cy="334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73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63688" y="332656"/>
            <a:ext cx="633670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3D-голограммы</a:t>
            </a:r>
            <a:r>
              <a:rPr lang="ru-RU" sz="2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представляют собой трехмерные изображения объектов, обладающих шириной, длиной и глубиной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http://www.holography.by/uploads/images/holo-ca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736" y="2276872"/>
            <a:ext cx="5256584" cy="39424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3858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0008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000084</Template>
  <TotalTime>516</TotalTime>
  <Words>198</Words>
  <Application>Microsoft Office PowerPoint</Application>
  <PresentationFormat>Экран (4:3)</PresentationFormat>
  <Paragraphs>23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000084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31</cp:revision>
  <dcterms:created xsi:type="dcterms:W3CDTF">2016-03-21T09:13:23Z</dcterms:created>
  <dcterms:modified xsi:type="dcterms:W3CDTF">2017-10-24T13:35:39Z</dcterms:modified>
</cp:coreProperties>
</file>